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13"/>
  </p:notesMasterIdLst>
  <p:sldIdLst>
    <p:sldId id="280" r:id="rId2"/>
    <p:sldId id="257" r:id="rId3"/>
    <p:sldId id="259" r:id="rId4"/>
    <p:sldId id="258" r:id="rId5"/>
    <p:sldId id="278" r:id="rId6"/>
    <p:sldId id="260" r:id="rId7"/>
    <p:sldId id="271" r:id="rId8"/>
    <p:sldId id="279" r:id="rId9"/>
    <p:sldId id="274" r:id="rId10"/>
    <p:sldId id="267" r:id="rId11"/>
    <p:sldId id="27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98741" autoAdjust="0"/>
  </p:normalViewPr>
  <p:slideViewPr>
    <p:cSldViewPr>
      <p:cViewPr varScale="1">
        <p:scale>
          <a:sx n="67" d="100"/>
          <a:sy n="67" d="100"/>
        </p:scale>
        <p:origin x="1312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69679-0F90-4612-9A13-565FFFD12ABE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D4825-4CE6-4EE6-85D3-823DDEC04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583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9C09F-A9E9-4483-BE7D-6B4E274FA7F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911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D4825-4CE6-4EE6-85D3-823DDEC046F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238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4971-8FB4-4092-AF6B-79D5892892FC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796AC19-FF50-4CE2-9FF5-C105900E44E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4971-8FB4-4092-AF6B-79D5892892FC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AC19-FF50-4CE2-9FF5-C105900E44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4971-8FB4-4092-AF6B-79D5892892FC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AC19-FF50-4CE2-9FF5-C105900E44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4971-8FB4-4092-AF6B-79D5892892FC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AC19-FF50-4CE2-9FF5-C105900E44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4971-8FB4-4092-AF6B-79D5892892FC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AC19-FF50-4CE2-9FF5-C105900E44EF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4971-8FB4-4092-AF6B-79D5892892FC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AC19-FF50-4CE2-9FF5-C105900E44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4971-8FB4-4092-AF6B-79D5892892FC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AC19-FF50-4CE2-9FF5-C105900E44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4971-8FB4-4092-AF6B-79D5892892FC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AC19-FF50-4CE2-9FF5-C105900E44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4971-8FB4-4092-AF6B-79D5892892FC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AC19-FF50-4CE2-9FF5-C105900E44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4971-8FB4-4092-AF6B-79D5892892FC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AC19-FF50-4CE2-9FF5-C105900E44E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4971-8FB4-4092-AF6B-79D5892892FC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AC19-FF50-4CE2-9FF5-C105900E44E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EC64971-8FB4-4092-AF6B-79D5892892FC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796AC19-FF50-4CE2-9FF5-C105900E44EF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3"/>
          <p:cNvSpPr txBox="1">
            <a:spLocks noChangeArrowheads="1"/>
          </p:cNvSpPr>
          <p:nvPr/>
        </p:nvSpPr>
        <p:spPr bwMode="auto">
          <a:xfrm>
            <a:off x="599120" y="1628800"/>
            <a:ext cx="830580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might see when difficulties in sensory processing occur</a:t>
            </a:r>
            <a:endParaRPr lang="en-GB" altLang="en-US" sz="6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30" y="257349"/>
            <a:ext cx="2232248" cy="975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284" y="85689"/>
            <a:ext cx="3496716" cy="1318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00" y="3799026"/>
            <a:ext cx="3905544" cy="2952328"/>
          </a:xfrm>
          <a:prstGeom prst="rect">
            <a:avLst/>
          </a:prstGeom>
        </p:spPr>
      </p:pic>
      <p:pic>
        <p:nvPicPr>
          <p:cNvPr id="6" name="Slide 1">
            <a:hlinkClick r:id="" action="ppaction://media"/>
            <a:extLst>
              <a:ext uri="{FF2B5EF4-FFF2-40B4-BE49-F238E27FC236}">
                <a16:creationId xmlns:a16="http://schemas.microsoft.com/office/drawing/2014/main" id="{1FA62C55-DFC7-E188-A1E2-7245E4239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89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12"/>
    </mc:Choice>
    <mc:Fallback>
      <p:transition spd="slow" advTm="1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200404"/>
            <a:ext cx="913217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might see </a:t>
            </a:r>
            <a:br>
              <a:rPr lang="en-GB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 Tactile, Olfactory and Gustatory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4316" y="1988840"/>
            <a:ext cx="3713628" cy="2776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None/>
              <a:defRPr/>
            </a:pPr>
            <a:r>
              <a:rPr lang="en-GB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responsive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have unclear speech (language content is unaffected)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Eating difficulties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Messy eater, slow eater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Dribbling, chapped lower lip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None/>
              <a:defRPr/>
            </a:pPr>
            <a:b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en-US" dirty="0">
              <a:latin typeface="Comic Sans MS" panose="030F0702030302020204" pitchFamily="66" charset="0"/>
            </a:endParaRPr>
          </a:p>
          <a:p>
            <a:pPr marL="0" indent="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None/>
              <a:defRPr/>
            </a:pPr>
            <a:endParaRPr lang="en-GB" altLang="en-US" dirty="0">
              <a:latin typeface="Comic Sans MS" panose="030F0702030302020204" pitchFamily="66" charset="0"/>
            </a:endParaRPr>
          </a:p>
          <a:p>
            <a:pPr marL="357188" indent="-357188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Wingdings" pitchFamily="2" charset="2"/>
              <a:buChar char="l"/>
              <a:defRPr/>
            </a:pPr>
            <a:endParaRPr lang="en-GB" altLang="en-US" dirty="0">
              <a:latin typeface="Comic Sans MS" panose="030F0702030302020204" pitchFamily="66" charset="0"/>
            </a:endParaRPr>
          </a:p>
          <a:p>
            <a:pPr marL="357188" indent="-357188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Wingdings" pitchFamily="2" charset="2"/>
              <a:buChar char="l"/>
              <a:defRPr/>
            </a:pPr>
            <a:endParaRPr lang="en-GB" altLang="en-US" dirty="0">
              <a:latin typeface="Comic Sans MS" panose="030F0702030302020204" pitchFamily="66" charset="0"/>
            </a:endParaRPr>
          </a:p>
          <a:p>
            <a:pPr marL="357188" indent="-357188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Wingdings" pitchFamily="2" charset="2"/>
              <a:buChar char="l"/>
              <a:defRPr/>
            </a:pPr>
            <a:endParaRPr lang="en-GB" altLang="en-US" dirty="0">
              <a:latin typeface="Comic Sans MS" panose="030F0702030302020204" pitchFamily="66" charset="0"/>
            </a:endParaRPr>
          </a:p>
          <a:p>
            <a:pPr marL="357188" indent="-357188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Wingdings" pitchFamily="2" charset="2"/>
              <a:buChar char="l"/>
              <a:defRPr/>
            </a:pPr>
            <a:endParaRPr lang="en-GB" altLang="en-US" dirty="0">
              <a:latin typeface="Comic Sans MS" panose="030F0702030302020204" pitchFamily="66" charset="0"/>
            </a:endParaRPr>
          </a:p>
          <a:p>
            <a:pPr marL="0" indent="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None/>
              <a:defRPr/>
            </a:pPr>
            <a:endParaRPr lang="en-GB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11960" y="1988840"/>
            <a:ext cx="4572000" cy="27761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Over responsive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Doesn’t like having teeth brushed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Picky eater-specific flavour preferences, restricted diet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Preference for bland foods or uses ketchup as a flavour masker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Gagging at strong smells</a:t>
            </a:r>
          </a:p>
        </p:txBody>
      </p:sp>
      <p:sp>
        <p:nvSpPr>
          <p:cNvPr id="4" name="Rectangle 3"/>
          <p:cNvSpPr/>
          <p:nvPr/>
        </p:nvSpPr>
        <p:spPr>
          <a:xfrm>
            <a:off x="354316" y="5013176"/>
            <a:ext cx="5369812" cy="173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Seeker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Mouthing / biting and putting unusual things in mouth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Likes strong flavours and smells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Makes peculiar mouth movements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001445"/>
            <a:ext cx="2871787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10">
            <a:hlinkClick r:id="" action="ppaction://media"/>
            <a:extLst>
              <a:ext uri="{FF2B5EF4-FFF2-40B4-BE49-F238E27FC236}">
                <a16:creationId xmlns:a16="http://schemas.microsoft.com/office/drawing/2014/main" id="{596C3DE4-8A1B-1B1D-5FE4-0A12442BA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67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37"/>
    </mc:Choice>
    <mc:Fallback>
      <p:transition spd="slow" advTm="76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4316" y="188640"/>
            <a:ext cx="842493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might see </a:t>
            </a:r>
            <a:br>
              <a:rPr lang="en-GB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Interoception</a:t>
            </a:r>
            <a:endParaRPr lang="en-GB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4316" y="1970940"/>
            <a:ext cx="3929652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None/>
              <a:defRPr/>
            </a:pPr>
            <a:r>
              <a:rPr lang="en-GB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responsive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Waits until the last minute before rushing to the toilet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Struggles to toilet train with frequent accidents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 feels hungry or thirsty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very poorly and not tell you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Doesn’t stop even when exhausted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Emotions are absent or extreme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None/>
              <a:defRPr/>
            </a:pPr>
            <a:b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27984" y="1890277"/>
            <a:ext cx="4572000" cy="426578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Over responsive 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Frequent toilet trips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Frequent complaints of aches, pains and discomfort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Limping for longer than expected after an  ankle injury has gone 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Refusal to remove jacket once inside as they still feel cold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Always hungry or thirsty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Overly dramatic with a minor ailment i.e. stubbed toe/runny nose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C113A2-3807-7344-76C9-1790423B5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69"/>
    </mc:Choice>
    <mc:Fallback>
      <p:transition spd="slow" advTm="63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258" y="476672"/>
            <a:ext cx="84249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Sensory Processing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36258" y="1988840"/>
            <a:ext cx="8268190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7188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Wingdings" pitchFamily="2" charset="2"/>
              <a:buChar char="l"/>
              <a:defRPr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receiving sensory information </a:t>
            </a:r>
            <a:r>
              <a:rPr lang="en-GB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of the time 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from </a:t>
            </a:r>
            <a:r>
              <a:rPr lang="en-GB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eight senses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7188" indent="-357188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Wingdings" pitchFamily="2" charset="2"/>
              <a:buChar char="l"/>
              <a:defRPr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information tells us </a:t>
            </a:r>
            <a:r>
              <a:rPr lang="en-GB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about our current world 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we should respond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7188" indent="-357188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Wingdings" pitchFamily="2" charset="2"/>
              <a:buChar char="l"/>
              <a:defRPr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only use about </a:t>
            </a:r>
            <a:r>
              <a:rPr lang="en-GB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this information and either </a:t>
            </a:r>
            <a:r>
              <a:rPr lang="en-GB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ignore or filer out 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other 95%.</a:t>
            </a:r>
            <a:endParaRPr lang="en-GB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0" descr="Brain, Brainstorming, Character, Smart, Think, He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38866"/>
            <a:ext cx="2762813" cy="24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de 2">
            <a:hlinkClick r:id="" action="ppaction://media"/>
            <a:extLst>
              <a:ext uri="{FF2B5EF4-FFF2-40B4-BE49-F238E27FC236}">
                <a16:creationId xmlns:a16="http://schemas.microsoft.com/office/drawing/2014/main" id="{38233191-E81A-34A0-8407-FDF5C44AC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91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52"/>
    </mc:Choice>
    <mc:Fallback>
      <p:transition spd="slow" advTm="43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8766" y="195002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Sensory Processing Dysfunction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18884" y="2060848"/>
            <a:ext cx="8268190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7188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Wingdings" pitchFamily="2" charset="2"/>
              <a:buChar char="l"/>
              <a:defRPr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Difficulties can arise when we: </a:t>
            </a:r>
            <a:b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 out more than 95% of the information or</a:t>
            </a:r>
            <a:b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let in more than 5% of the information</a:t>
            </a:r>
          </a:p>
          <a:p>
            <a:pPr marL="357188" indent="-357188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Wingdings" pitchFamily="2" charset="2"/>
              <a:buChar char="l"/>
              <a:defRPr/>
            </a:pPr>
            <a:r>
              <a:rPr lang="en-GB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affects our overall arousal level – our whole body’s ability to change our level of alertness.</a:t>
            </a:r>
          </a:p>
          <a:p>
            <a:pPr marL="357188" indent="-357188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Wingdings" pitchFamily="2" charset="2"/>
              <a:buChar char="l"/>
              <a:defRPr/>
            </a:pPr>
            <a:r>
              <a:rPr lang="en-GB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small disruptions to sensory process have an impact on our function, participation and self-esteem.</a:t>
            </a:r>
          </a:p>
          <a:p>
            <a:pPr marL="357188" indent="-357188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Wingdings" pitchFamily="2" charset="2"/>
              <a:buChar char="l"/>
              <a:defRPr/>
            </a:pPr>
            <a:endParaRPr lang="en-GB" altLang="en-US" sz="2800" dirty="0">
              <a:latin typeface="Comic Sans MS" panose="030F0702030302020204" pitchFamily="66" charset="0"/>
              <a:cs typeface="Courier New" panose="02070309020205020404" pitchFamily="49" charset="0"/>
            </a:endParaRPr>
          </a:p>
        </p:txBody>
      </p:sp>
      <p:pic>
        <p:nvPicPr>
          <p:cNvPr id="2" name="Slide 3">
            <a:hlinkClick r:id="" action="ppaction://media"/>
            <a:extLst>
              <a:ext uri="{FF2B5EF4-FFF2-40B4-BE49-F238E27FC236}">
                <a16:creationId xmlns:a16="http://schemas.microsoft.com/office/drawing/2014/main" id="{05AA30E7-6B22-C028-4CF5-A9F425861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7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44"/>
    </mc:Choice>
    <mc:Fallback>
      <p:transition spd="slow" advTm="59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72118" y="214994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Modulation or Regulation of our Responses to Information</a:t>
            </a:r>
            <a:endParaRPr lang="en-GB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ine 15"/>
          <p:cNvSpPr>
            <a:spLocks noChangeShapeType="1"/>
          </p:cNvSpPr>
          <p:nvPr/>
        </p:nvSpPr>
        <p:spPr bwMode="auto">
          <a:xfrm>
            <a:off x="898525" y="4653136"/>
            <a:ext cx="6923196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Line 14"/>
          <p:cNvSpPr>
            <a:spLocks noChangeShapeType="1"/>
          </p:cNvSpPr>
          <p:nvPr/>
        </p:nvSpPr>
        <p:spPr bwMode="auto">
          <a:xfrm>
            <a:off x="4338543" y="3284711"/>
            <a:ext cx="0" cy="13684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V="1">
            <a:off x="898526" y="2311572"/>
            <a:ext cx="6840538" cy="1946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372118" y="4797152"/>
            <a:ext cx="2016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Under aroused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Grumpy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‘Eeyore’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Bored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Passive</a:t>
            </a:r>
            <a:br>
              <a:rPr lang="en-GB" dirty="0"/>
            </a:b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253863" y="4797152"/>
            <a:ext cx="26614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Just right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Best level of alertness for the task we are doing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‘Winnie the Pooh</a:t>
            </a:r>
            <a:br>
              <a:rPr lang="en-GB" dirty="0"/>
            </a:b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678953" y="4797152"/>
            <a:ext cx="22855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Over excited or overloaded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Giddy and hyper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‘Tigger’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Fear/freeze/flight/‘Piglet’/Fight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14787"/>
            <a:ext cx="1895626" cy="18956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214787"/>
            <a:ext cx="1800200" cy="2419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94" y="2730296"/>
            <a:ext cx="1345532" cy="1970243"/>
          </a:xfrm>
          <a:prstGeom prst="rect">
            <a:avLst/>
          </a:prstGeom>
        </p:spPr>
      </p:pic>
      <p:pic>
        <p:nvPicPr>
          <p:cNvPr id="10" name="Slide 4">
            <a:hlinkClick r:id="" action="ppaction://media"/>
            <a:extLst>
              <a:ext uri="{FF2B5EF4-FFF2-40B4-BE49-F238E27FC236}">
                <a16:creationId xmlns:a16="http://schemas.microsoft.com/office/drawing/2014/main" id="{4CFB8159-A243-460A-597A-4E8CB411E2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17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374"/>
    </mc:Choice>
    <mc:Fallback>
      <p:transition spd="slow" advTm="110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4937" y="259261"/>
            <a:ext cx="842493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might see</a:t>
            </a:r>
            <a:br>
              <a:rPr lang="en-GB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Tactile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8182" y="1736589"/>
            <a:ext cx="43517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Under responsive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Drops items often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Clumsy pencil grasp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Messy dresser/eater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Unsure where their bruises came from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pain threshold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823750" y="1736589"/>
            <a:ext cx="4151384" cy="3921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Over responsive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Overreacts to unexpected touch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Doesn’t like grooming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Difficulty standing in line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Dislikes clothing/labels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Difficulty sitting in groups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Picky eater- strong texture and temperature preferences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28182" y="4566139"/>
            <a:ext cx="3861556" cy="268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Seeker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Fidgeting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Stroking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Exploring items with hands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Loves messy play</a:t>
            </a:r>
          </a:p>
          <a:p>
            <a:endParaRPr lang="en-GB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47999E-6A62-0F1C-6A1F-51628B60C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6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210"/>
    </mc:Choice>
    <mc:Fallback>
      <p:transition spd="slow" advTm="111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Image result for what is proprioception"/>
          <p:cNvSpPr>
            <a:spLocks noChangeAspect="1" noChangeArrowheads="1"/>
          </p:cNvSpPr>
          <p:nvPr/>
        </p:nvSpPr>
        <p:spPr bwMode="auto">
          <a:xfrm>
            <a:off x="63500" y="-906463"/>
            <a:ext cx="1895475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Image result for what is proprioception"/>
          <p:cNvSpPr>
            <a:spLocks noChangeAspect="1" noChangeArrowheads="1"/>
          </p:cNvSpPr>
          <p:nvPr/>
        </p:nvSpPr>
        <p:spPr bwMode="auto">
          <a:xfrm>
            <a:off x="215900" y="-754063"/>
            <a:ext cx="1895475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54316" y="250349"/>
            <a:ext cx="842493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might see </a:t>
            </a:r>
            <a:r>
              <a:rPr lang="en-GB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Proprioception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54316" y="1916832"/>
            <a:ext cx="3713628" cy="2232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None/>
              <a:defRPr/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responsive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Clumsy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Bumping into things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‘all thumbs’ / ‘two left feet’</a:t>
            </a:r>
            <a:b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None/>
              <a:defRPr/>
            </a:pP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lvl="1" indent="0">
              <a:lnSpc>
                <a:spcPct val="80000"/>
              </a:lnSpc>
              <a:buNone/>
            </a:pPr>
            <a:endParaRPr lang="en-GB" altLang="en-US" sz="1800" dirty="0">
              <a:solidFill>
                <a:schemeClr val="tx1"/>
              </a:solidFill>
              <a:latin typeface="Comic Sans MS" pitchFamily="66" charset="0"/>
              <a:cs typeface="Arial" panose="020B0604020202020204" pitchFamily="34" charset="0"/>
            </a:endParaRPr>
          </a:p>
          <a:p>
            <a:pPr marL="411480" lvl="1" indent="0">
              <a:lnSpc>
                <a:spcPct val="80000"/>
              </a:lnSpc>
              <a:buNone/>
            </a:pPr>
            <a:endParaRPr lang="en-GB" altLang="en-US" sz="1800" dirty="0">
              <a:solidFill>
                <a:schemeClr val="tx1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07252" y="1916832"/>
            <a:ext cx="4572000" cy="11326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Over responsive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 neurological process or observable behaviours to support this category exists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07252" y="3573016"/>
            <a:ext cx="4572000" cy="30839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Seeker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Banging hands/pencils on table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Rough with peers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Bumping and crashing deliberately into things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Loves rough and tumble play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Bites on stuff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Purposefully falls off things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598" y="4005064"/>
            <a:ext cx="1669242" cy="250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6">
            <a:hlinkClick r:id="" action="ppaction://media"/>
            <a:extLst>
              <a:ext uri="{FF2B5EF4-FFF2-40B4-BE49-F238E27FC236}">
                <a16:creationId xmlns:a16="http://schemas.microsoft.com/office/drawing/2014/main" id="{94AD7C07-031B-EF30-DA07-FE8F6F305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63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39"/>
    </mc:Choice>
    <mc:Fallback>
      <p:transition spd="slow" advTm="48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Toddler Crawling Tunnel"/>
          <p:cNvSpPr>
            <a:spLocks noChangeAspect="1" noChangeArrowheads="1"/>
          </p:cNvSpPr>
          <p:nvPr/>
        </p:nvSpPr>
        <p:spPr bwMode="auto">
          <a:xfrm>
            <a:off x="63500" y="-800100"/>
            <a:ext cx="254317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47294" y="155594"/>
            <a:ext cx="842493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might see </a:t>
            </a:r>
            <a:br>
              <a:rPr lang="en-GB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Vestibular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90986" y="1806882"/>
            <a:ext cx="5046276" cy="2698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None/>
              <a:defRPr/>
            </a:pPr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responsive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balance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protective reactions to movement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Clumsy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Sedentary - prefers table top activities to sports and active play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None/>
              <a:defRPr/>
            </a:pPr>
            <a:endParaRPr lang="en-GB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8064" y="1806882"/>
            <a:ext cx="4572000" cy="293003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Over responsive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Over-reacts when feet are lifted off the ground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Avoids swings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Avoids having feet elevated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Fear of steps or stairs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Motion sickness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294" y="4531112"/>
            <a:ext cx="4572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Seeker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Bounces up and down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Constantly moving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Can’t sit still at a table or on the carpet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Spins around / rocks</a:t>
            </a:r>
          </a:p>
        </p:txBody>
      </p:sp>
      <p:pic>
        <p:nvPicPr>
          <p:cNvPr id="7" name="Picture 8" descr="C:\Users\tarrj\Desktop\silhouette-3095150_960_7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17593"/>
            <a:ext cx="2909091" cy="190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de 7">
            <a:hlinkClick r:id="" action="ppaction://media"/>
            <a:extLst>
              <a:ext uri="{FF2B5EF4-FFF2-40B4-BE49-F238E27FC236}">
                <a16:creationId xmlns:a16="http://schemas.microsoft.com/office/drawing/2014/main" id="{5872E3DF-E4B2-7A16-C10C-528DCEEF3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74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84"/>
    </mc:Choice>
    <mc:Fallback>
      <p:transition spd="slow" advTm="68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4316" y="182890"/>
            <a:ext cx="842493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might see </a:t>
            </a:r>
          </a:p>
          <a:p>
            <a:pPr algn="ctr"/>
            <a:r>
              <a:rPr lang="en-GB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</a:t>
            </a:r>
            <a:endParaRPr lang="en-GB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4316" y="1916832"/>
            <a:ext cx="4185690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None/>
              <a:defRPr/>
            </a:pPr>
            <a:r>
              <a:rPr lang="en-GB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responsive 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Difficulty finding something in a busy background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Struggles to locate friends in a crowd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Struggles to find their place on a page</a:t>
            </a:r>
            <a:b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None/>
              <a:defRPr/>
            </a:pPr>
            <a:r>
              <a:rPr lang="en-GB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Seeker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at shiny objects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Flicking fingers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Enjoys flashing lights and colours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None/>
              <a:defRPr/>
            </a:pPr>
            <a:endParaRPr lang="en-GB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96044" y="1916832"/>
            <a:ext cx="4572000" cy="32254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Over responsive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Doesn’t like bright lights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Prefers darker rooms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Covers or shades eyes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Excessive blinking or eye watering when background light changes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Wants to wear peaked caps, keeps hood up or long hair over their face</a:t>
            </a:r>
          </a:p>
        </p:txBody>
      </p:sp>
      <p:pic>
        <p:nvPicPr>
          <p:cNvPr id="5" name="Picture 8" descr="C:\Users\tarrj\Desktop\disco-309645_960_7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275" y="5248679"/>
            <a:ext cx="1369977" cy="137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060D4D-22B7-6633-3CDB-84A26A258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9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15"/>
    </mc:Choice>
    <mc:Fallback>
      <p:transition spd="slow" advTm="57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4316" y="196538"/>
            <a:ext cx="842493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might see </a:t>
            </a:r>
          </a:p>
          <a:p>
            <a:pPr algn="ctr"/>
            <a:r>
              <a:rPr lang="en-GB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Auditory</a:t>
            </a:r>
            <a:endParaRPr lang="en-GB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54316" y="1844823"/>
            <a:ext cx="4577724" cy="4968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None/>
              <a:defRPr/>
            </a:pPr>
            <a:r>
              <a:rPr lang="en-GB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responsive 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responding to instructions or name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 response to novel environmental sounds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auditory discrimination even in low levels of background noise</a:t>
            </a:r>
            <a:b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None/>
              <a:defRPr/>
            </a:pPr>
            <a:r>
              <a:rPr lang="en-GB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Seeker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Shouting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Banging objects to make a noise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Putting music up very loud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None/>
              <a:defRPr/>
            </a:pPr>
            <a:endParaRPr lang="en-GB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66784" y="1844823"/>
            <a:ext cx="4572000" cy="39431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defRPr/>
            </a:pPr>
            <a:r>
              <a:rPr lang="en-GB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Over responsive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Difficulty filtering out background noise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Sensitive to lawnmowers, hairdryers and vacuum cleaners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Difficulty coping in assembly, PE, lunch halls, swimming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Covers ears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Creates own noise to block external noise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FF3399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Challenging behaviour in order to leave a situation</a:t>
            </a:r>
          </a:p>
        </p:txBody>
      </p:sp>
      <p:pic>
        <p:nvPicPr>
          <p:cNvPr id="5" name="Picture 8" descr="C:\Users\tarrj\Desktop\sheep-158247_960_7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14" y="4329099"/>
            <a:ext cx="1578658" cy="126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de 9">
            <a:hlinkClick r:id="" action="ppaction://media"/>
            <a:extLst>
              <a:ext uri="{FF2B5EF4-FFF2-40B4-BE49-F238E27FC236}">
                <a16:creationId xmlns:a16="http://schemas.microsoft.com/office/drawing/2014/main" id="{19460699-83B8-9239-7C74-AB49D1DDA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97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10"/>
    </mc:Choice>
    <mc:Fallback>
      <p:transition spd="slow" advTm="57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1229</TotalTime>
  <Words>734</Words>
  <Application>Microsoft Office PowerPoint</Application>
  <PresentationFormat>On-screen Show (4:3)</PresentationFormat>
  <Paragraphs>144</Paragraphs>
  <Slides>11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Book Antiqua</vt:lpstr>
      <vt:lpstr>Calibri</vt:lpstr>
      <vt:lpstr>Century Gothic</vt:lpstr>
      <vt:lpstr>Comic Sans MS</vt:lpstr>
      <vt:lpstr>Wingdings</vt:lpstr>
      <vt:lpstr>Apothecary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Dorset County Hospital NHS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can you do? – Strategies to try at home for your pre-school aged child.</dc:title>
  <dc:creator>Hilary Larcombe</dc:creator>
  <cp:lastModifiedBy>Holmes, Amy</cp:lastModifiedBy>
  <cp:revision>102</cp:revision>
  <dcterms:created xsi:type="dcterms:W3CDTF">2020-06-04T11:55:50Z</dcterms:created>
  <dcterms:modified xsi:type="dcterms:W3CDTF">2022-11-11T10:55:00Z</dcterms:modified>
</cp:coreProperties>
</file>