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21"/>
  </p:notesMasterIdLst>
  <p:handoutMasterIdLst>
    <p:handoutMasterId r:id="rId22"/>
  </p:handoutMasterIdLst>
  <p:sldIdLst>
    <p:sldId id="283" r:id="rId5"/>
    <p:sldId id="271" r:id="rId6"/>
    <p:sldId id="272" r:id="rId7"/>
    <p:sldId id="273" r:id="rId8"/>
    <p:sldId id="275" r:id="rId9"/>
    <p:sldId id="276" r:id="rId10"/>
    <p:sldId id="277" r:id="rId11"/>
    <p:sldId id="278" r:id="rId12"/>
    <p:sldId id="279" r:id="rId13"/>
    <p:sldId id="280" r:id="rId14"/>
    <p:sldId id="281" r:id="rId15"/>
    <p:sldId id="282" r:id="rId16"/>
    <p:sldId id="284" r:id="rId17"/>
    <p:sldId id="285" r:id="rId18"/>
    <p:sldId id="286" r:id="rId19"/>
    <p:sldId id="28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799B23B-EC83-4686-B30A-512413B5E67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3" d="2"/>
        <a:sy n="3" d="2"/>
      </p:scale>
      <p:origin x="0" y="0"/>
    </p:cViewPr>
  </p:notesTextViewPr>
  <p:notesViewPr>
    <p:cSldViewPr snapToGrid="0">
      <p:cViewPr varScale="1">
        <p:scale>
          <a:sx n="76" d="100"/>
          <a:sy n="76" d="100"/>
        </p:scale>
        <p:origin x="253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700FC0-9E7A-4C53-8A3B-3C3C9A736C42}" type="datetimeFigureOut">
              <a:rPr lang="en-US" smtClean="0"/>
              <a:t>9/20/2022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48944F-81ED-4843-A3E6-D41A6908762D}" type="slidenum">
              <a:rPr lang="en-US" smtClean="0"/>
              <a:t>‹#›</a:t>
            </a:fld>
            <a:endParaRPr lang="en-US"/>
          </a:p>
        </p:txBody>
      </p:sp>
    </p:spTree>
    <p:extLst>
      <p:ext uri="{BB962C8B-B14F-4D97-AF65-F5344CB8AC3E}">
        <p14:creationId xmlns:p14="http://schemas.microsoft.com/office/powerpoint/2010/main" val="1450714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122B6-E47E-4A80-A9F3-23FD10D674FE}" type="datetimeFigureOut">
              <a:rPr lang="en-US" smtClean="0"/>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1C5CE-222C-4659-9A99-B99FC42AF6EC}" type="slidenum">
              <a:rPr lang="en-US" smtClean="0"/>
              <a:t>‹#›</a:t>
            </a:fld>
            <a:endParaRPr lang="en-US"/>
          </a:p>
        </p:txBody>
      </p:sp>
    </p:spTree>
    <p:extLst>
      <p:ext uri="{BB962C8B-B14F-4D97-AF65-F5344CB8AC3E}">
        <p14:creationId xmlns:p14="http://schemas.microsoft.com/office/powerpoint/2010/main" val="2212527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66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8"/>
          <p:cNvSpPr>
            <a:spLocks noGrp="1"/>
          </p:cNvSpPr>
          <p:nvPr>
            <p:ph type="ftr" sz="quarter" idx="12"/>
          </p:nvPr>
        </p:nvSpPr>
        <p:spPr/>
        <p:txBody>
          <a:bodyPr/>
          <a:lstStyle>
            <a:lvl1pPr>
              <a:defRPr>
                <a:solidFill>
                  <a:schemeClr val="tx1"/>
                </a:solidFill>
              </a:defRPr>
            </a:lvl1pPr>
          </a:lstStyle>
          <a:p>
            <a:r>
              <a:rPr lang="en-US" dirty="0"/>
              <a:t>Add a footer</a:t>
            </a:r>
          </a:p>
        </p:txBody>
      </p:sp>
      <p:sp>
        <p:nvSpPr>
          <p:cNvPr id="7" name="Date Placeholder 6"/>
          <p:cNvSpPr>
            <a:spLocks noGrp="1"/>
          </p:cNvSpPr>
          <p:nvPr>
            <p:ph type="dt" sz="half" idx="10"/>
          </p:nvPr>
        </p:nvSpPr>
        <p:spPr/>
        <p:txBody>
          <a:bodyPr/>
          <a:lstStyle>
            <a:lvl1pPr>
              <a:defRPr>
                <a:solidFill>
                  <a:schemeClr val="tx1"/>
                </a:solidFill>
              </a:defRPr>
            </a:lvl1pPr>
          </a:lstStyle>
          <a:p>
            <a:fld id="{349BF3EA-1A78-4F07-BDC0-C8A1BD461199}" type="datetimeFigureOut">
              <a:rPr lang="en-US" smtClean="0"/>
              <a:pPr/>
              <a:t>9/20/2022</a:t>
            </a:fld>
            <a:endParaRPr lang="en-US"/>
          </a:p>
        </p:txBody>
      </p:sp>
      <p:sp>
        <p:nvSpPr>
          <p:cNvPr id="8" name="Slide Number Placeholder 7"/>
          <p:cNvSpPr>
            <a:spLocks noGrp="1"/>
          </p:cNvSpPr>
          <p:nvPr>
            <p:ph type="sldNum" sz="quarter" idx="11"/>
          </p:nvPr>
        </p:nvSpPr>
        <p:spPr/>
        <p:txBody>
          <a:bodyPr/>
          <a:lstStyle>
            <a:lvl1pPr>
              <a:defRPr>
                <a:solidFill>
                  <a:schemeClr val="tx1"/>
                </a:solidFill>
              </a:defRPr>
            </a:lvl1pPr>
          </a:lstStyle>
          <a:p>
            <a:fld id="{401CF334-2D5C-4859-84A6-CA7E6E43FAEB}" type="slidenum">
              <a:rPr lang="en-US" smtClean="0"/>
              <a:pPr/>
              <a:t>‹#›</a:t>
            </a:fld>
            <a:endParaRPr lang="en-US"/>
          </a:p>
        </p:txBody>
      </p:sp>
    </p:spTree>
    <p:extLst>
      <p:ext uri="{BB962C8B-B14F-4D97-AF65-F5344CB8AC3E}">
        <p14:creationId xmlns:p14="http://schemas.microsoft.com/office/powerpoint/2010/main" val="279482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49BF3EA-1A78-4F07-BDC0-C8A1BD461199}" type="datetimeFigureOut">
              <a:rPr lang="en-US" smtClean="0"/>
              <a:t>9/20/2022</a:t>
            </a:fld>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417299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effectLst/>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49BF3EA-1A78-4F07-BDC0-C8A1BD461199}" type="datetimeFigureOut">
              <a:rPr lang="en-US" smtClean="0"/>
              <a:t>9/20/2022</a:t>
            </a:fld>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71199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buFont typeface="Arial" pitchFamily="34" charset="0"/>
              <a:buChar cha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49BF3EA-1A78-4F07-BDC0-C8A1BD461199}" type="datetimeFigureOut">
              <a:rPr lang="en-US" smtClean="0"/>
              <a:t>9/20/2022</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38106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p:cNvSpPr/>
          <p:nvPr/>
        </p:nvSpPr>
        <p:spPr>
          <a:xfrm>
            <a:off x="5728971"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963084" y="1371601"/>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latin typeface="+mj-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64"/>
            <a:ext cx="10363200" cy="1131887"/>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49BF3EA-1A78-4F07-BDC0-C8A1BD461199}" type="datetimeFigureOut">
              <a:rPr lang="en-US" smtClean="0"/>
              <a:t>9/20/2022</a:t>
            </a:fld>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41568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a:t>Click to edit Master title style</a:t>
            </a:r>
            <a:endParaRPr lang="en-US" dirty="0"/>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49BF3EA-1A78-4F07-BDC0-C8A1BD461199}" type="datetimeFigureOut">
              <a:rPr lang="en-US" smtClean="0"/>
              <a:t>9/20/2022</a:t>
            </a:fld>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53333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a:t>Click to edit Master title style</a:t>
            </a:r>
            <a:endParaRPr lang="en-US" dirty="0"/>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349BF3EA-1A78-4F07-BDC0-C8A1BD461199}" type="datetimeFigureOut">
              <a:rPr lang="en-US" smtClean="0"/>
              <a:t>9/20/2022</a:t>
            </a:fld>
            <a:endParaRPr lang="en-US"/>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24459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9625"/>
            <a:ext cx="10972800" cy="1600200"/>
          </a:xfrm>
        </p:spPr>
        <p:txBody>
          <a:bodyPr/>
          <a:lstStyle>
            <a:lvl1pPr>
              <a:defRPr>
                <a:effectLst/>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349BF3EA-1A78-4F07-BDC0-C8A1BD461199}" type="datetimeFigureOut">
              <a:rPr lang="en-US" smtClean="0"/>
              <a:t>9/20/2022</a:t>
            </a:fld>
            <a:endParaRPr lang="en-US"/>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06798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349BF3EA-1A78-4F07-BDC0-C8A1BD461199}" type="datetimeFigureOut">
              <a:rPr lang="en-US" smtClean="0"/>
              <a:t>9/20/2022</a:t>
            </a:fld>
            <a:endParaRPr lang="en-US"/>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54600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nchor="b"/>
          <a:lstStyle>
            <a:lvl1pPr algn="ctr">
              <a:lnSpc>
                <a:spcPct val="100000"/>
              </a:lnSpc>
              <a:defRPr sz="2800" b="0">
                <a:effectLst/>
              </a:defRPr>
            </a:lvl1pPr>
          </a:lstStyle>
          <a:p>
            <a:r>
              <a:rPr lang="en-US"/>
              <a:t>Click to edit Master title style</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49BF3EA-1A78-4F07-BDC0-C8A1BD461199}" type="datetimeFigureOut">
              <a:rPr lang="en-US" smtClean="0"/>
              <a:t>9/20/2022</a:t>
            </a:fld>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0778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effectLst/>
              </a:defRPr>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49BF3EA-1A78-4F07-BDC0-C8A1BD461199}" type="datetimeFigureOut">
              <a:rPr lang="en-US" smtClean="0"/>
              <a:t>9/20/2022</a:t>
            </a:fld>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65547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2">
        <a:schemeClr val="bg2"/>
      </p:bgRef>
    </p:bg>
    <p:spTree>
      <p:nvGrpSpPr>
        <p:cNvPr id="1" name=""/>
        <p:cNvGrpSpPr/>
        <p:nvPr/>
      </p:nvGrpSpPr>
      <p:grpSpPr>
        <a:xfrm>
          <a:off x="0" y="0"/>
          <a:ext cx="0" cy="0"/>
          <a:chOff x="0" y="0"/>
          <a:chExt cx="0" cy="0"/>
        </a:xfrm>
      </p:grpSpPr>
      <p:sp>
        <p:nvSpPr>
          <p:cNvPr id="7" name="Oval 6"/>
          <p:cNvSpPr/>
          <p:nvPr/>
        </p:nvSpPr>
        <p:spPr>
          <a:xfrm>
            <a:off x="11277014"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tx1">
                  <a:lumMod val="65000"/>
                  <a:lumOff val="35000"/>
                </a:schemeClr>
              </a:solidFill>
              <a:latin typeface="+mn-lt"/>
              <a:ea typeface="+mn-ea"/>
              <a:cs typeface="+mn-cs"/>
            </a:endParaRPr>
          </a:p>
        </p:txBody>
      </p:sp>
      <p:sp>
        <p:nvSpPr>
          <p:cNvPr id="8" name="Oval 7"/>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65000"/>
                  <a:lumOff val="35000"/>
                </a:schemeClr>
              </a:solidFill>
            </a:endParaRPr>
          </a:p>
        </p:txBody>
      </p:sp>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78887" y="6356351"/>
            <a:ext cx="3797300" cy="365125"/>
          </a:xfrm>
          <a:prstGeom prst="rect">
            <a:avLst/>
          </a:prstGeom>
        </p:spPr>
        <p:txBody>
          <a:bodyPr vert="horz" lIns="45720" tIns="45720" rIns="91440" bIns="45720" rtlCol="0" anchor="ctr"/>
          <a:lstStyle>
            <a:lvl1pPr algn="l">
              <a:defRPr sz="1200">
                <a:solidFill>
                  <a:schemeClr val="tx1"/>
                </a:solidFill>
                <a:latin typeface="Century Gothic" pitchFamily="34" charset="0"/>
              </a:defRPr>
            </a:lvl1pPr>
          </a:lstStyle>
          <a:p>
            <a:r>
              <a:rPr lang="en-US" dirty="0"/>
              <a:t>Add a footer</a:t>
            </a:r>
          </a:p>
        </p:txBody>
      </p:sp>
      <p:sp>
        <p:nvSpPr>
          <p:cNvPr id="4" name="Date Placeholder 3"/>
          <p:cNvSpPr>
            <a:spLocks noGrp="1"/>
          </p:cNvSpPr>
          <p:nvPr>
            <p:ph type="dt" sz="half" idx="2"/>
          </p:nvPr>
        </p:nvSpPr>
        <p:spPr>
          <a:xfrm>
            <a:off x="8484463" y="6356351"/>
            <a:ext cx="2781300" cy="365125"/>
          </a:xfrm>
          <a:prstGeom prst="rect">
            <a:avLst/>
          </a:prstGeom>
        </p:spPr>
        <p:txBody>
          <a:bodyPr vert="horz" lIns="91440" tIns="45720" rIns="45720" bIns="45720" rtlCol="0" anchor="ctr"/>
          <a:lstStyle>
            <a:lvl1pPr algn="r">
              <a:defRPr sz="1200">
                <a:solidFill>
                  <a:schemeClr val="tx1"/>
                </a:solidFill>
                <a:latin typeface="Century Gothic" pitchFamily="34" charset="0"/>
              </a:defRPr>
            </a:lvl1pPr>
          </a:lstStyle>
          <a:p>
            <a:fld id="{349BF3EA-1A78-4F07-BDC0-C8A1BD461199}" type="datetimeFigureOut">
              <a:rPr lang="en-US" smtClean="0"/>
              <a:pPr/>
              <a:t>9/20/2022</a:t>
            </a:fld>
            <a:endParaRPr lang="en-US" dirty="0"/>
          </a:p>
        </p:txBody>
      </p:sp>
      <p:sp>
        <p:nvSpPr>
          <p:cNvPr id="6" name="Slide Number Placeholder 5"/>
          <p:cNvSpPr>
            <a:spLocks noGrp="1"/>
          </p:cNvSpPr>
          <p:nvPr>
            <p:ph type="sldNum" sz="quarter" idx="4"/>
          </p:nvPr>
        </p:nvSpPr>
        <p:spPr>
          <a:xfrm>
            <a:off x="11391038" y="6356351"/>
            <a:ext cx="749300" cy="365125"/>
          </a:xfrm>
          <a:prstGeom prst="rect">
            <a:avLst/>
          </a:prstGeom>
        </p:spPr>
        <p:txBody>
          <a:bodyPr vert="horz" lIns="27432" tIns="45720" rIns="45720" bIns="45720" rtlCol="0" anchor="ctr"/>
          <a:lstStyle>
            <a:lvl1pPr algn="l">
              <a:defRPr sz="1200">
                <a:solidFill>
                  <a:schemeClr val="tx1"/>
                </a:solidFill>
                <a:latin typeface="Century Gothic" pitchFamily="34" charset="0"/>
              </a:defRPr>
            </a:lvl1pPr>
          </a:lstStyle>
          <a:p>
            <a:fld id="{401CF334-2D5C-4859-84A6-CA7E6E43FAEB}" type="slidenum">
              <a:rPr lang="en-US" smtClean="0"/>
              <a:pPr/>
              <a:t>‹#›</a:t>
            </a:fld>
            <a:endParaRPr lang="en-US"/>
          </a:p>
        </p:txBody>
      </p:sp>
    </p:spTree>
    <p:extLst>
      <p:ext uri="{BB962C8B-B14F-4D97-AF65-F5344CB8AC3E}">
        <p14:creationId xmlns:p14="http://schemas.microsoft.com/office/powerpoint/2010/main" val="30122519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ts val="4800"/>
        </a:lnSpc>
        <a:spcBef>
          <a:spcPct val="0"/>
        </a:spcBef>
        <a:buNone/>
        <a:defRPr sz="4800" kern="1200">
          <a:solidFill>
            <a:schemeClr val="tx2"/>
          </a:solidFill>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hyperlink" Target="https://cerebra.org.uk/download/sleep-tips/"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www.megfaure.com/" TargetMode="External"/><Relationship Id="rId5" Type="http://schemas.openxmlformats.org/officeDocument/2006/relationships/hyperlink" Target="http://www.asensorylife.com/" TargetMode="External"/><Relationship Id="rId4" Type="http://schemas.openxmlformats.org/officeDocument/2006/relationships/hyperlink" Target="https://www.nhsggc.org.uk/media/1626/making-sense-of-sensory-behaviour_falkirk-booklet.pdf"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hyperlink" Target="https://www.bbc.co.uk/tiny-happy-people/amazing-babies-mini-hugs/z4k9cqt"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64854"/>
            <a:ext cx="10363200" cy="1764146"/>
          </a:xfrm>
        </p:spPr>
        <p:txBody>
          <a:bodyPr/>
          <a:lstStyle/>
          <a:p>
            <a:r>
              <a:rPr lang="en-US" dirty="0"/>
              <a:t>Strategies to Try at Home for your Younger Child</a:t>
            </a:r>
          </a:p>
        </p:txBody>
      </p:sp>
      <p:pic>
        <p:nvPicPr>
          <p:cNvPr id="5" name="Picture 4" descr="Graphical user interface&#10;&#10;Description automatically generated">
            <a:extLst>
              <a:ext uri="{FF2B5EF4-FFF2-40B4-BE49-F238E27FC236}">
                <a16:creationId xmlns:a16="http://schemas.microsoft.com/office/drawing/2014/main" id="{17476E51-AC29-40B8-8238-8E36E6E27728}"/>
              </a:ext>
            </a:extLst>
          </p:cNvPr>
          <p:cNvPicPr>
            <a:picLocks noChangeAspect="1"/>
          </p:cNvPicPr>
          <p:nvPr/>
        </p:nvPicPr>
        <p:blipFill>
          <a:blip r:embed="rId4"/>
          <a:stretch>
            <a:fillRect/>
          </a:stretch>
        </p:blipFill>
        <p:spPr>
          <a:xfrm>
            <a:off x="8815525" y="120396"/>
            <a:ext cx="3236623" cy="1225035"/>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13563FFF-DCBE-4321-A8FA-8D8E8366FAD5}"/>
              </a:ext>
            </a:extLst>
          </p:cNvPr>
          <p:cNvPicPr>
            <a:picLocks noChangeAspect="1"/>
          </p:cNvPicPr>
          <p:nvPr/>
        </p:nvPicPr>
        <p:blipFill rotWithShape="1">
          <a:blip r:embed="rId5"/>
          <a:srcRect r="3329"/>
          <a:stretch/>
        </p:blipFill>
        <p:spPr>
          <a:xfrm>
            <a:off x="4608342" y="3512124"/>
            <a:ext cx="3205622" cy="2506694"/>
          </a:xfrm>
          <a:prstGeom prst="rect">
            <a:avLst/>
          </a:prstGeom>
        </p:spPr>
      </p:pic>
      <p:sp>
        <p:nvSpPr>
          <p:cNvPr id="11" name="TextBox 10">
            <a:extLst>
              <a:ext uri="{FF2B5EF4-FFF2-40B4-BE49-F238E27FC236}">
                <a16:creationId xmlns:a16="http://schemas.microsoft.com/office/drawing/2014/main" id="{19739CD1-E1E2-466A-B985-D412682D1B43}"/>
              </a:ext>
            </a:extLst>
          </p:cNvPr>
          <p:cNvSpPr txBox="1"/>
          <p:nvPr/>
        </p:nvSpPr>
        <p:spPr>
          <a:xfrm>
            <a:off x="1254710" y="6412661"/>
            <a:ext cx="9682579" cy="276999"/>
          </a:xfrm>
          <a:prstGeom prst="rect">
            <a:avLst/>
          </a:prstGeom>
          <a:noFill/>
        </p:spPr>
        <p:txBody>
          <a:bodyPr wrap="square">
            <a:spAutoFit/>
          </a:bodyPr>
          <a:lstStyle/>
          <a:p>
            <a:pPr algn="ctr"/>
            <a:r>
              <a:rPr lang="en-US" sz="1200" dirty="0">
                <a:latin typeface="+mj-lt"/>
              </a:rPr>
              <a:t>Children’s Therapy Department, Children’s Centre, Damers Road, Dorchester, DT1 21B			01305 254744</a:t>
            </a:r>
            <a:endParaRPr lang="en-GB" sz="1200" dirty="0">
              <a:latin typeface="+mj-lt"/>
            </a:endParaRPr>
          </a:p>
        </p:txBody>
      </p:sp>
      <p:pic>
        <p:nvPicPr>
          <p:cNvPr id="3" name="module 5, slide 1">
            <a:hlinkClick r:id="" action="ppaction://media"/>
            <a:extLst>
              <a:ext uri="{FF2B5EF4-FFF2-40B4-BE49-F238E27FC236}">
                <a16:creationId xmlns:a16="http://schemas.microsoft.com/office/drawing/2014/main" id="{86EC6090-727A-BFF9-1DE5-D383192274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0" y="636881"/>
            <a:ext cx="406400" cy="406400"/>
          </a:xfrm>
          <a:prstGeom prst="rect">
            <a:avLst/>
          </a:prstGeom>
        </p:spPr>
      </p:pic>
    </p:spTree>
    <p:extLst>
      <p:ext uri="{BB962C8B-B14F-4D97-AF65-F5344CB8AC3E}">
        <p14:creationId xmlns:p14="http://schemas.microsoft.com/office/powerpoint/2010/main" val="130328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Auditory support strategies</a:t>
            </a:r>
          </a:p>
        </p:txBody>
      </p:sp>
      <p:sp>
        <p:nvSpPr>
          <p:cNvPr id="6" name="Content Placeholder 2">
            <a:extLst>
              <a:ext uri="{FF2B5EF4-FFF2-40B4-BE49-F238E27FC236}">
                <a16:creationId xmlns:a16="http://schemas.microsoft.com/office/drawing/2014/main" id="{7F785E91-F461-4275-914C-6785F8995A45}"/>
              </a:ext>
            </a:extLst>
          </p:cNvPr>
          <p:cNvSpPr>
            <a:spLocks noGrp="1"/>
          </p:cNvSpPr>
          <p:nvPr>
            <p:ph idx="1"/>
          </p:nvPr>
        </p:nvSpPr>
        <p:spPr>
          <a:xfrm>
            <a:off x="609600" y="1813264"/>
            <a:ext cx="5187518" cy="4924887"/>
          </a:xfrm>
        </p:spPr>
        <p:txBody>
          <a:bodyPr>
            <a:normAutofit/>
          </a:bodyPr>
          <a:lstStyle/>
          <a:p>
            <a:pPr marL="0" indent="0">
              <a:lnSpc>
                <a:spcPct val="120000"/>
              </a:lnSpc>
              <a:buNone/>
            </a:pPr>
            <a:r>
              <a:rPr lang="en-US" sz="2000" b="1" dirty="0"/>
              <a:t>Under responsive</a:t>
            </a:r>
          </a:p>
          <a:p>
            <a:r>
              <a:rPr lang="en-GB" altLang="en-US" sz="2000" dirty="0">
                <a:solidFill>
                  <a:schemeClr val="tx1"/>
                </a:solidFill>
              </a:rPr>
              <a:t>Give strong auditory cues - clap/bell ring</a:t>
            </a:r>
          </a:p>
          <a:p>
            <a:r>
              <a:rPr lang="en-GB" altLang="en-US" sz="2000" dirty="0">
                <a:solidFill>
                  <a:schemeClr val="tx1"/>
                </a:solidFill>
              </a:rPr>
              <a:t>Gain eye contact before giving instructions</a:t>
            </a:r>
          </a:p>
          <a:p>
            <a:r>
              <a:rPr lang="en-GB" altLang="en-US" sz="2000" dirty="0">
                <a:solidFill>
                  <a:schemeClr val="tx1"/>
                </a:solidFill>
              </a:rPr>
              <a:t>Ensure your child is positioned close to the sound source</a:t>
            </a:r>
          </a:p>
          <a:p>
            <a:r>
              <a:rPr lang="en-GB" altLang="en-US" sz="2000" dirty="0">
                <a:solidFill>
                  <a:schemeClr val="tx1"/>
                </a:solidFill>
              </a:rPr>
              <a:t>Use other sensory systems to support (visual cues)</a:t>
            </a:r>
          </a:p>
          <a:p>
            <a:r>
              <a:rPr lang="en-GB" altLang="en-US" sz="2000" dirty="0">
                <a:solidFill>
                  <a:schemeClr val="tx1"/>
                </a:solidFill>
              </a:rPr>
              <a:t>Short and clear directions - chunk information with frequent</a:t>
            </a:r>
            <a:br>
              <a:rPr lang="en-GB" altLang="en-US" sz="2000" dirty="0">
                <a:solidFill>
                  <a:schemeClr val="tx1"/>
                </a:solidFill>
              </a:rPr>
            </a:br>
            <a:r>
              <a:rPr lang="en-GB" altLang="en-US" sz="2000" dirty="0">
                <a:solidFill>
                  <a:schemeClr val="tx1"/>
                </a:solidFill>
              </a:rPr>
              <a:t>pauses to allow </a:t>
            </a:r>
            <a:br>
              <a:rPr lang="en-GB" altLang="en-US" sz="2000" dirty="0">
                <a:solidFill>
                  <a:schemeClr val="tx1"/>
                </a:solidFill>
              </a:rPr>
            </a:br>
            <a:r>
              <a:rPr lang="en-GB" altLang="en-US" sz="2000" dirty="0">
                <a:solidFill>
                  <a:schemeClr val="tx1"/>
                </a:solidFill>
              </a:rPr>
              <a:t>processing time</a:t>
            </a:r>
          </a:p>
          <a:p>
            <a:r>
              <a:rPr lang="en-GB" altLang="en-US" sz="2000" dirty="0">
                <a:solidFill>
                  <a:schemeClr val="tx1"/>
                </a:solidFill>
              </a:rPr>
              <a:t>Allow individual to make </a:t>
            </a:r>
            <a:br>
              <a:rPr lang="en-GB" altLang="en-US" sz="2000" dirty="0">
                <a:solidFill>
                  <a:schemeClr val="tx1"/>
                </a:solidFill>
              </a:rPr>
            </a:br>
            <a:r>
              <a:rPr lang="en-GB" altLang="en-US" sz="2000" dirty="0">
                <a:solidFill>
                  <a:schemeClr val="tx1"/>
                </a:solidFill>
              </a:rPr>
              <a:t>noise themselves.</a:t>
            </a:r>
          </a:p>
          <a:p>
            <a:pPr marL="0" indent="0">
              <a:buNone/>
            </a:pPr>
            <a:endParaRPr lang="en-US" sz="2000" b="1" dirty="0"/>
          </a:p>
        </p:txBody>
      </p:sp>
      <p:sp>
        <p:nvSpPr>
          <p:cNvPr id="7" name="Content Placeholder 2">
            <a:extLst>
              <a:ext uri="{FF2B5EF4-FFF2-40B4-BE49-F238E27FC236}">
                <a16:creationId xmlns:a16="http://schemas.microsoft.com/office/drawing/2014/main" id="{B4FED031-AB33-4441-97AA-E93C828BD853}"/>
              </a:ext>
            </a:extLst>
          </p:cNvPr>
          <p:cNvSpPr txBox="1">
            <a:spLocks/>
          </p:cNvSpPr>
          <p:nvPr/>
        </p:nvSpPr>
        <p:spPr>
          <a:xfrm>
            <a:off x="6394884" y="1813264"/>
            <a:ext cx="5187518" cy="540428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nSpc>
                <a:spcPct val="120000"/>
              </a:lnSpc>
              <a:buFont typeface="Arial" pitchFamily="34" charset="0"/>
              <a:buNone/>
            </a:pPr>
            <a:r>
              <a:rPr lang="en-US" sz="2000" b="1" dirty="0"/>
              <a:t>Over responsive</a:t>
            </a:r>
          </a:p>
          <a:p>
            <a:pPr marL="342900" indent="-342900">
              <a:buFont typeface="Arial" panose="020B0604020202020204" pitchFamily="34" charset="0"/>
              <a:buChar char="•"/>
            </a:pPr>
            <a:r>
              <a:rPr lang="en-GB" altLang="en-US" sz="2000" dirty="0"/>
              <a:t>Reduce auditory stimuli (room acoustics, echoes, background noise)</a:t>
            </a:r>
          </a:p>
          <a:p>
            <a:pPr marL="342900" indent="-342900">
              <a:buFont typeface="Arial" panose="020B0604020202020204" pitchFamily="34" charset="0"/>
              <a:buChar char="•"/>
            </a:pPr>
            <a:r>
              <a:rPr lang="en-GB" altLang="en-US" sz="2000" dirty="0"/>
              <a:t>Do not talk over a distinct background noise</a:t>
            </a:r>
          </a:p>
          <a:p>
            <a:pPr marL="342900" indent="-342900">
              <a:buFont typeface="Arial" panose="020B0604020202020204" pitchFamily="34" charset="0"/>
              <a:buChar char="•"/>
            </a:pPr>
            <a:r>
              <a:rPr lang="en-GB" altLang="en-US" sz="2000" dirty="0"/>
              <a:t>Make noise/speak in the visual line of the individual</a:t>
            </a:r>
          </a:p>
          <a:p>
            <a:pPr marL="342900" indent="-342900">
              <a:buFont typeface="Arial" panose="020B0604020202020204" pitchFamily="34" charset="0"/>
              <a:buChar char="•"/>
            </a:pPr>
            <a:r>
              <a:rPr lang="en-GB" altLang="en-US" sz="2000" dirty="0"/>
              <a:t>Give visual instructions</a:t>
            </a:r>
          </a:p>
          <a:p>
            <a:pPr marL="342900" indent="-342900">
              <a:buFont typeface="Arial" panose="020B0604020202020204" pitchFamily="34" charset="0"/>
              <a:buChar char="•"/>
            </a:pPr>
            <a:r>
              <a:rPr lang="en-GB" altLang="en-US" sz="2000" dirty="0"/>
              <a:t>Have a quiet corner or retreat</a:t>
            </a:r>
          </a:p>
          <a:p>
            <a:pPr marL="342900" indent="-342900">
              <a:buFont typeface="Arial" panose="020B0604020202020204" pitchFamily="34" charset="0"/>
              <a:buChar char="•"/>
            </a:pPr>
            <a:r>
              <a:rPr lang="en-GB" altLang="en-US" sz="2000" dirty="0"/>
              <a:t>Wear child friendly headphones to minimise sound or to have background music on</a:t>
            </a:r>
          </a:p>
          <a:p>
            <a:pPr marL="342900" indent="-342900">
              <a:buFont typeface="Arial" panose="020B0604020202020204" pitchFamily="34" charset="0"/>
              <a:buChar char="•"/>
            </a:pPr>
            <a:r>
              <a:rPr lang="en-GB" altLang="en-US" sz="2000" dirty="0"/>
              <a:t>Avoid going to noisy environments without supports in place</a:t>
            </a:r>
          </a:p>
          <a:p>
            <a:pPr marL="342900" indent="-342900">
              <a:buFont typeface="Arial" panose="020B0604020202020204" pitchFamily="34" charset="0"/>
              <a:buChar char="•"/>
            </a:pPr>
            <a:r>
              <a:rPr lang="en-GB" altLang="en-US" sz="2000" dirty="0"/>
              <a:t>Forewarn individual of loud sound whenever possible.</a:t>
            </a:r>
            <a:endParaRPr lang="en-US" sz="2000" b="1" dirty="0"/>
          </a:p>
        </p:txBody>
      </p:sp>
      <p:pic>
        <p:nvPicPr>
          <p:cNvPr id="2050" name="Picture 2" descr="Little Girl, Child, Childhood, Happy">
            <a:extLst>
              <a:ext uri="{FF2B5EF4-FFF2-40B4-BE49-F238E27FC236}">
                <a16:creationId xmlns:a16="http://schemas.microsoft.com/office/drawing/2014/main" id="{B8056D94-B60B-48C7-9347-DC4D643123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2452" y="5076732"/>
            <a:ext cx="2252432" cy="1501621"/>
          </a:xfrm>
          <a:prstGeom prst="rect">
            <a:avLst/>
          </a:prstGeom>
          <a:noFill/>
          <a:extLst>
            <a:ext uri="{909E8E84-426E-40DD-AFC4-6F175D3DCCD1}">
              <a14:hiddenFill xmlns:a14="http://schemas.microsoft.com/office/drawing/2010/main">
                <a:solidFill>
                  <a:srgbClr val="FFFFFF"/>
                </a:solidFill>
              </a14:hiddenFill>
            </a:ext>
          </a:extLst>
        </p:spPr>
      </p:pic>
      <p:pic>
        <p:nvPicPr>
          <p:cNvPr id="3" name="module 5, slide 10">
            <a:hlinkClick r:id="" action="ppaction://media"/>
            <a:extLst>
              <a:ext uri="{FF2B5EF4-FFF2-40B4-BE49-F238E27FC236}">
                <a16:creationId xmlns:a16="http://schemas.microsoft.com/office/drawing/2014/main" id="{86DD0EC6-C665-9DD7-7A8B-AC9BAD7029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30347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8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Sleep</a:t>
            </a:r>
          </a:p>
        </p:txBody>
      </p:sp>
      <p:sp>
        <p:nvSpPr>
          <p:cNvPr id="5" name="Content Placeholder 4">
            <a:extLst>
              <a:ext uri="{FF2B5EF4-FFF2-40B4-BE49-F238E27FC236}">
                <a16:creationId xmlns:a16="http://schemas.microsoft.com/office/drawing/2014/main" id="{A037C176-9422-462C-A722-2BCBEF753B0C}"/>
              </a:ext>
            </a:extLst>
          </p:cNvPr>
          <p:cNvSpPr>
            <a:spLocks noGrp="1"/>
          </p:cNvSpPr>
          <p:nvPr>
            <p:ph idx="1"/>
          </p:nvPr>
        </p:nvSpPr>
        <p:spPr>
          <a:xfrm>
            <a:off x="609600" y="1622735"/>
            <a:ext cx="10972800" cy="5235265"/>
          </a:xfrm>
        </p:spPr>
        <p:txBody>
          <a:bodyPr>
            <a:normAutofit fontScale="92500" lnSpcReduction="20000"/>
          </a:bodyPr>
          <a:lstStyle/>
          <a:p>
            <a:pPr marL="0" lvl="0" indent="0">
              <a:buNone/>
            </a:pPr>
            <a:r>
              <a:rPr lang="en-GB" sz="2400" dirty="0"/>
              <a:t>Children benefit from taking time to calm and settle throughout the day in order to be in a ‘just right’ state of alertness – not too over or under stimulated – in order to help them sleep at night. </a:t>
            </a:r>
          </a:p>
          <a:p>
            <a:pPr marL="342900" lvl="0" indent="-342900">
              <a:buFont typeface="Arial" panose="020B0604020202020204" pitchFamily="34" charset="0"/>
              <a:buChar char="•"/>
            </a:pPr>
            <a:endParaRPr lang="en-GB" sz="2400" dirty="0"/>
          </a:p>
          <a:p>
            <a:pPr marL="0" indent="0">
              <a:buNone/>
            </a:pPr>
            <a:r>
              <a:rPr lang="en-GB" altLang="en-US" sz="2400" dirty="0"/>
              <a:t>There are two types of sleep - REM sleep is when your child will process their sensory experiences; Non-REM sleep enables brain development. Therefore</a:t>
            </a:r>
            <a:r>
              <a:rPr lang="en-GB" altLang="en-US" dirty="0"/>
              <a:t>, </a:t>
            </a:r>
            <a:r>
              <a:rPr lang="en-GB" altLang="en-US" sz="2400" dirty="0"/>
              <a:t>sleep is very important!</a:t>
            </a:r>
          </a:p>
          <a:p>
            <a:pPr marL="0" lvl="0" indent="0">
              <a:buNone/>
            </a:pPr>
            <a:r>
              <a:rPr lang="en-GB" sz="2400" dirty="0"/>
              <a:t>   </a:t>
            </a:r>
          </a:p>
          <a:p>
            <a:pPr marL="0" lvl="0" indent="0">
              <a:buNone/>
            </a:pPr>
            <a:r>
              <a:rPr lang="en-GB" sz="2400" dirty="0"/>
              <a:t>Having a ‘snuggle sleep object’ or blanket will give a consistent touch and smell association for sleep or nap time. Some children respond well to white noise. Ensure there are no distractions.</a:t>
            </a:r>
          </a:p>
          <a:p>
            <a:pPr marL="342900" lvl="0" indent="-342900">
              <a:buFont typeface="Arial" panose="020B0604020202020204" pitchFamily="34" charset="0"/>
              <a:buChar char="•"/>
            </a:pPr>
            <a:endParaRPr lang="en-GB" sz="2400" dirty="0"/>
          </a:p>
          <a:p>
            <a:pPr marL="0" lvl="0" indent="0">
              <a:buNone/>
            </a:pPr>
            <a:r>
              <a:rPr lang="en-GB" sz="2400" dirty="0"/>
              <a:t>Try using a sleeping bag liner or baby/toddler grow bag for </a:t>
            </a:r>
            <a:br>
              <a:rPr lang="en-GB" sz="2400" dirty="0"/>
            </a:br>
            <a:r>
              <a:rPr lang="en-GB" sz="2400" dirty="0"/>
              <a:t>bedtime to provide a more snug feeling. </a:t>
            </a:r>
          </a:p>
          <a:p>
            <a:pPr marL="342900" lvl="0" indent="-342900">
              <a:buFont typeface="Arial" panose="020B0604020202020204" pitchFamily="34" charset="0"/>
              <a:buChar char="•"/>
            </a:pPr>
            <a:endParaRPr lang="en-GB" sz="2400" dirty="0"/>
          </a:p>
          <a:p>
            <a:pPr marL="0" indent="0">
              <a:buNone/>
            </a:pPr>
            <a:r>
              <a:rPr lang="en-GB" altLang="en-US" sz="2400" dirty="0"/>
              <a:t>Establish a sleep routine – rock to settle, not to sleep! </a:t>
            </a:r>
            <a:r>
              <a:rPr lang="en-US" sz="2400" dirty="0"/>
              <a:t>Set up a </a:t>
            </a:r>
            <a:br>
              <a:rPr lang="en-US" sz="2400" dirty="0"/>
            </a:br>
            <a:r>
              <a:rPr lang="en-US" sz="2400" dirty="0"/>
              <a:t>‘soothing sleepy space’.</a:t>
            </a:r>
          </a:p>
          <a:p>
            <a:pPr marL="0" indent="0">
              <a:buNone/>
            </a:pPr>
            <a:endParaRPr lang="en-GB" dirty="0"/>
          </a:p>
        </p:txBody>
      </p:sp>
      <p:pic>
        <p:nvPicPr>
          <p:cNvPr id="8" name="Picture 2">
            <a:extLst>
              <a:ext uri="{FF2B5EF4-FFF2-40B4-BE49-F238E27FC236}">
                <a16:creationId xmlns:a16="http://schemas.microsoft.com/office/drawing/2014/main" id="{C3F3EBC5-1C8A-4290-951A-4E5FF98465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8905" y="4953956"/>
            <a:ext cx="2405007"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module 5, slide 11">
            <a:hlinkClick r:id="" action="ppaction://media"/>
            <a:extLst>
              <a:ext uri="{FF2B5EF4-FFF2-40B4-BE49-F238E27FC236}">
                <a16:creationId xmlns:a16="http://schemas.microsoft.com/office/drawing/2014/main" id="{255AEBA9-56FC-90F5-4749-D976A0945D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4452" y="443396"/>
            <a:ext cx="406400" cy="406400"/>
          </a:xfrm>
          <a:prstGeom prst="rect">
            <a:avLst/>
          </a:prstGeom>
        </p:spPr>
      </p:pic>
    </p:spTree>
    <p:extLst>
      <p:ext uri="{BB962C8B-B14F-4D97-AF65-F5344CB8AC3E}">
        <p14:creationId xmlns:p14="http://schemas.microsoft.com/office/powerpoint/2010/main" val="32978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8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 a calming bedtime routine</a:t>
            </a:r>
          </a:p>
        </p:txBody>
      </p:sp>
      <p:sp>
        <p:nvSpPr>
          <p:cNvPr id="3" name="Content Placeholder 2"/>
          <p:cNvSpPr>
            <a:spLocks noGrp="1"/>
          </p:cNvSpPr>
          <p:nvPr>
            <p:ph idx="1"/>
          </p:nvPr>
        </p:nvSpPr>
        <p:spPr>
          <a:xfrm>
            <a:off x="609600" y="1759999"/>
            <a:ext cx="10972800" cy="4525963"/>
          </a:xfrm>
        </p:spPr>
        <p:txBody>
          <a:bodyPr>
            <a:normAutofit fontScale="85000" lnSpcReduction="10000"/>
          </a:bodyPr>
          <a:lstStyle/>
          <a:p>
            <a:pPr marL="0" indent="0">
              <a:buNone/>
            </a:pPr>
            <a:r>
              <a:rPr lang="en-US" sz="2400" dirty="0"/>
              <a:t>Each night, follow the same calming routine to help your baby/child prepare for sleep. Whenever possible, stay to the same bedtime. For example: </a:t>
            </a:r>
          </a:p>
          <a:p>
            <a:pPr marL="342900" indent="-342900">
              <a:buFont typeface="Arial" panose="020B0604020202020204" pitchFamily="34" charset="0"/>
              <a:buChar char="•"/>
            </a:pPr>
            <a:r>
              <a:rPr lang="en-US" sz="2400" dirty="0"/>
              <a:t>An hour before bed, bath your baby in warm water, perhaps with calming scented bath products</a:t>
            </a:r>
          </a:p>
          <a:p>
            <a:pPr marL="342900" indent="-342900">
              <a:buFont typeface="Arial" panose="020B0604020202020204" pitchFamily="34" charset="0"/>
              <a:buChar char="•"/>
            </a:pPr>
            <a:r>
              <a:rPr lang="en-US" sz="2400" dirty="0"/>
              <a:t>Give your baby a soothing massage before dressing</a:t>
            </a:r>
          </a:p>
          <a:p>
            <a:pPr marL="342900" indent="-342900">
              <a:buFont typeface="Arial" panose="020B0604020202020204" pitchFamily="34" charset="0"/>
              <a:buChar char="•"/>
            </a:pPr>
            <a:r>
              <a:rPr lang="en-US" sz="2400" dirty="0"/>
              <a:t>Where possible stay, within the baby’s bedroom after their bath</a:t>
            </a:r>
          </a:p>
          <a:p>
            <a:pPr marL="342900" indent="-342900">
              <a:buFont typeface="Arial" panose="020B0604020202020204" pitchFamily="34" charset="0"/>
              <a:buChar char="•"/>
            </a:pPr>
            <a:r>
              <a:rPr lang="en-US" sz="2400" dirty="0"/>
              <a:t>Read your baby a story</a:t>
            </a:r>
          </a:p>
          <a:p>
            <a:pPr marL="342900" indent="-342900">
              <a:buFont typeface="Arial" panose="020B0604020202020204" pitchFamily="34" charset="0"/>
              <a:buChar char="•"/>
            </a:pPr>
            <a:r>
              <a:rPr lang="en-US" sz="2400" dirty="0"/>
              <a:t>Give the last feed of the day in your arms, never feed your baby in the cot</a:t>
            </a:r>
          </a:p>
          <a:p>
            <a:pPr marL="342900" indent="-342900">
              <a:buFont typeface="Arial" panose="020B0604020202020204" pitchFamily="34" charset="0"/>
              <a:buChar char="•"/>
            </a:pPr>
            <a:r>
              <a:rPr lang="en-US" sz="2400" dirty="0"/>
              <a:t>Rock and sing to your baby until she is drowsy and has long tired blinks – but is not fully asleep.</a:t>
            </a:r>
          </a:p>
          <a:p>
            <a:pPr marL="342900" indent="-342900">
              <a:buFont typeface="Arial" panose="020B0604020202020204" pitchFamily="34" charset="0"/>
              <a:buChar char="•"/>
            </a:pPr>
            <a:r>
              <a:rPr lang="en-US" sz="2400" dirty="0"/>
              <a:t>Put your baby down to sleep awake but drowsy.</a:t>
            </a:r>
          </a:p>
          <a:p>
            <a:pPr marL="342900" indent="-342900">
              <a:buFont typeface="Arial" panose="020B0604020202020204" pitchFamily="34" charset="0"/>
              <a:buChar char="•"/>
            </a:pPr>
            <a:endParaRPr lang="en-US" sz="2400" dirty="0"/>
          </a:p>
          <a:p>
            <a:pPr marL="0" indent="0">
              <a:buNone/>
            </a:pPr>
            <a:r>
              <a:rPr lang="en-US" sz="2400" dirty="0"/>
              <a:t>This can be adapted for older children, but it is important to still follow the same routine. The charity Cerebra provide a </a:t>
            </a:r>
            <a:r>
              <a:rPr lang="en-US" sz="2400" dirty="0">
                <a:hlinkClick r:id="rId4"/>
              </a:rPr>
              <a:t>free ‘Sleep Tips’ booklet </a:t>
            </a:r>
            <a:r>
              <a:rPr lang="en-US" sz="2400" dirty="0"/>
              <a:t>that is helpful for all children.   </a:t>
            </a:r>
          </a:p>
          <a:p>
            <a:pPr marL="0" indent="0">
              <a:buNone/>
            </a:pPr>
            <a:endParaRPr lang="en-US" dirty="0"/>
          </a:p>
        </p:txBody>
      </p:sp>
      <p:pic>
        <p:nvPicPr>
          <p:cNvPr id="4" name="module 5, slide 12">
            <a:hlinkClick r:id="" action="ppaction://media"/>
            <a:extLst>
              <a:ext uri="{FF2B5EF4-FFF2-40B4-BE49-F238E27FC236}">
                <a16:creationId xmlns:a16="http://schemas.microsoft.com/office/drawing/2014/main" id="{94DFA44A-4BCB-DA80-37FB-8F5579A57B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393700"/>
            <a:ext cx="406400" cy="406400"/>
          </a:xfrm>
          <a:prstGeom prst="rect">
            <a:avLst/>
          </a:prstGeom>
        </p:spPr>
      </p:pic>
    </p:spTree>
    <p:extLst>
      <p:ext uri="{BB962C8B-B14F-4D97-AF65-F5344CB8AC3E}">
        <p14:creationId xmlns:p14="http://schemas.microsoft.com/office/powerpoint/2010/main" val="287618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1C24F-808F-47C1-91E6-FA10B2E36EB7}"/>
              </a:ext>
            </a:extLst>
          </p:cNvPr>
          <p:cNvSpPr>
            <a:spLocks noGrp="1"/>
          </p:cNvSpPr>
          <p:nvPr>
            <p:ph type="title"/>
          </p:nvPr>
        </p:nvSpPr>
        <p:spPr/>
        <p:txBody>
          <a:bodyPr/>
          <a:lstStyle/>
          <a:p>
            <a:r>
              <a:rPr lang="en-GB" dirty="0"/>
              <a:t>Calming strategies…</a:t>
            </a:r>
            <a:br>
              <a:rPr lang="en-GB" dirty="0"/>
            </a:br>
            <a:r>
              <a:rPr lang="en-GB" dirty="0"/>
              <a:t>Top tips</a:t>
            </a:r>
          </a:p>
        </p:txBody>
      </p:sp>
      <p:sp>
        <p:nvSpPr>
          <p:cNvPr id="3" name="Content Placeholder 2">
            <a:extLst>
              <a:ext uri="{FF2B5EF4-FFF2-40B4-BE49-F238E27FC236}">
                <a16:creationId xmlns:a16="http://schemas.microsoft.com/office/drawing/2014/main" id="{98787D7C-F5A1-4B20-9ECB-3EB3C3578849}"/>
              </a:ext>
            </a:extLst>
          </p:cNvPr>
          <p:cNvSpPr>
            <a:spLocks noGrp="1"/>
          </p:cNvSpPr>
          <p:nvPr>
            <p:ph idx="1"/>
          </p:nvPr>
        </p:nvSpPr>
        <p:spPr>
          <a:xfrm>
            <a:off x="609600" y="1600200"/>
            <a:ext cx="10972800" cy="5457548"/>
          </a:xfrm>
        </p:spPr>
        <p:txBody>
          <a:bodyPr>
            <a:normAutofit fontScale="92500" lnSpcReduction="20000"/>
          </a:bodyPr>
          <a:lstStyle/>
          <a:p>
            <a:pPr marL="0" indent="0">
              <a:lnSpc>
                <a:spcPct val="110000"/>
              </a:lnSpc>
              <a:buNone/>
            </a:pPr>
            <a:r>
              <a:rPr lang="en-GB" altLang="en-US" dirty="0">
                <a:solidFill>
                  <a:schemeClr val="tx1"/>
                </a:solidFill>
              </a:rPr>
              <a:t>Try swaddling young babies and wrapping toddlers – this provides a deep pressure touch input and can help settle little ones.</a:t>
            </a:r>
            <a:br>
              <a:rPr lang="en-GB" altLang="en-US" dirty="0">
                <a:solidFill>
                  <a:schemeClr val="tx1"/>
                </a:solidFill>
              </a:rPr>
            </a:br>
            <a:endParaRPr lang="en-GB" altLang="en-US" dirty="0"/>
          </a:p>
          <a:p>
            <a:pPr marL="0" indent="0">
              <a:lnSpc>
                <a:spcPct val="110000"/>
              </a:lnSpc>
              <a:buNone/>
            </a:pPr>
            <a:r>
              <a:rPr lang="en-GB" altLang="en-US" dirty="0">
                <a:solidFill>
                  <a:schemeClr val="tx1"/>
                </a:solidFill>
              </a:rPr>
              <a:t>Add in rhythmical rocking to big hugs or cuddles to add calming movement.</a:t>
            </a:r>
          </a:p>
          <a:p>
            <a:pPr marL="0" indent="0">
              <a:lnSpc>
                <a:spcPct val="110000"/>
              </a:lnSpc>
              <a:buNone/>
            </a:pPr>
            <a:endParaRPr lang="en-GB" altLang="en-US" dirty="0">
              <a:solidFill>
                <a:schemeClr val="tx1"/>
              </a:solidFill>
            </a:endParaRPr>
          </a:p>
          <a:p>
            <a:pPr marL="0" indent="0">
              <a:lnSpc>
                <a:spcPct val="110000"/>
              </a:lnSpc>
              <a:buNone/>
            </a:pPr>
            <a:r>
              <a:rPr lang="en-GB" dirty="0">
                <a:solidFill>
                  <a:schemeClr val="tx1"/>
                </a:solidFill>
              </a:rPr>
              <a:t>Use massage regularly as part of your child’s daily routine.  </a:t>
            </a:r>
          </a:p>
          <a:p>
            <a:pPr>
              <a:lnSpc>
                <a:spcPct val="110000"/>
              </a:lnSpc>
            </a:pPr>
            <a:endParaRPr lang="en-GB" dirty="0">
              <a:solidFill>
                <a:schemeClr val="tx1"/>
              </a:solidFill>
            </a:endParaRPr>
          </a:p>
          <a:p>
            <a:pPr marL="0" indent="0">
              <a:lnSpc>
                <a:spcPct val="110000"/>
              </a:lnSpc>
              <a:buNone/>
            </a:pPr>
            <a:r>
              <a:rPr lang="en-US" dirty="0">
                <a:solidFill>
                  <a:schemeClr val="tx1"/>
                </a:solidFill>
              </a:rPr>
              <a:t>Try reducing unnecessary or unhelpful sensory inputs from the environment. For example, change in a quiet place; avoid bright lights or loud music; prepare your child for changes in position and give time to respond or adjust.</a:t>
            </a:r>
          </a:p>
          <a:p>
            <a:pPr>
              <a:lnSpc>
                <a:spcPct val="110000"/>
              </a:lnSpc>
            </a:pPr>
            <a:endParaRPr lang="en-GB" dirty="0">
              <a:solidFill>
                <a:schemeClr val="tx1"/>
              </a:solidFill>
            </a:endParaRPr>
          </a:p>
          <a:p>
            <a:pPr marL="0" indent="0">
              <a:lnSpc>
                <a:spcPct val="110000"/>
              </a:lnSpc>
              <a:buNone/>
            </a:pPr>
            <a:r>
              <a:rPr lang="en-US" dirty="0">
                <a:solidFill>
                  <a:schemeClr val="tx1"/>
                </a:solidFill>
              </a:rPr>
              <a:t>Non-nutritive sucking - use a dummy for babies or try a teething ring for older toddlers. There are lots of chew toys commercially available that are safe for children to suck/chew. These provide input to the mouth and jaw which is an effective way of self soothing. </a:t>
            </a:r>
            <a:endParaRPr lang="en-GB" sz="2000" dirty="0"/>
          </a:p>
        </p:txBody>
      </p:sp>
      <p:pic>
        <p:nvPicPr>
          <p:cNvPr id="4" name="module 5, slide 13">
            <a:hlinkClick r:id="" action="ppaction://media"/>
            <a:extLst>
              <a:ext uri="{FF2B5EF4-FFF2-40B4-BE49-F238E27FC236}">
                <a16:creationId xmlns:a16="http://schemas.microsoft.com/office/drawing/2014/main" id="{D640D06B-AF56-BB73-15D6-935D6C497E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8998" y="423959"/>
            <a:ext cx="406400" cy="406400"/>
          </a:xfrm>
          <a:prstGeom prst="rect">
            <a:avLst/>
          </a:prstGeom>
        </p:spPr>
      </p:pic>
    </p:spTree>
    <p:extLst>
      <p:ext uri="{BB962C8B-B14F-4D97-AF65-F5344CB8AC3E}">
        <p14:creationId xmlns:p14="http://schemas.microsoft.com/office/powerpoint/2010/main" val="49032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819D-61A9-4E9E-A6E5-ED2816BDCCA7}"/>
              </a:ext>
            </a:extLst>
          </p:cNvPr>
          <p:cNvSpPr>
            <a:spLocks noGrp="1"/>
          </p:cNvSpPr>
          <p:nvPr>
            <p:ph type="title"/>
          </p:nvPr>
        </p:nvSpPr>
        <p:spPr/>
        <p:txBody>
          <a:bodyPr/>
          <a:lstStyle/>
          <a:p>
            <a:r>
              <a:rPr lang="en-GB" dirty="0"/>
              <a:t>Calming strategies…</a:t>
            </a:r>
            <a:br>
              <a:rPr lang="en-GB" dirty="0"/>
            </a:br>
            <a:r>
              <a:rPr lang="en-GB" dirty="0"/>
              <a:t>Top tips continued</a:t>
            </a:r>
          </a:p>
        </p:txBody>
      </p:sp>
      <p:sp>
        <p:nvSpPr>
          <p:cNvPr id="3" name="Content Placeholder 2">
            <a:extLst>
              <a:ext uri="{FF2B5EF4-FFF2-40B4-BE49-F238E27FC236}">
                <a16:creationId xmlns:a16="http://schemas.microsoft.com/office/drawing/2014/main" id="{23ED87BE-0536-4FAA-B0ED-10ABB144D2CD}"/>
              </a:ext>
            </a:extLst>
          </p:cNvPr>
          <p:cNvSpPr>
            <a:spLocks noGrp="1"/>
          </p:cNvSpPr>
          <p:nvPr>
            <p:ph idx="1"/>
          </p:nvPr>
        </p:nvSpPr>
        <p:spPr>
          <a:xfrm>
            <a:off x="609600" y="1600200"/>
            <a:ext cx="10972800" cy="5386526"/>
          </a:xfrm>
        </p:spPr>
        <p:txBody>
          <a:bodyPr>
            <a:normAutofit fontScale="92500" lnSpcReduction="20000"/>
          </a:bodyPr>
          <a:lstStyle/>
          <a:p>
            <a:pPr marL="0" indent="0">
              <a:lnSpc>
                <a:spcPct val="110000"/>
              </a:lnSpc>
              <a:buNone/>
            </a:pPr>
            <a:r>
              <a:rPr lang="en-GB" sz="2400" dirty="0">
                <a:solidFill>
                  <a:schemeClr val="tx1"/>
                </a:solidFill>
              </a:rPr>
              <a:t>Also use massage or deep pressure cuddles before challenging daily tasks, such as nappy change, dressing, tooth brushing etc.</a:t>
            </a:r>
          </a:p>
          <a:p>
            <a:pPr marL="0" indent="0">
              <a:lnSpc>
                <a:spcPct val="110000"/>
              </a:lnSpc>
              <a:buNone/>
            </a:pPr>
            <a:endParaRPr lang="en-US" sz="2400" dirty="0"/>
          </a:p>
          <a:p>
            <a:pPr marL="0" indent="0">
              <a:lnSpc>
                <a:spcPct val="110000"/>
              </a:lnSpc>
              <a:buNone/>
            </a:pPr>
            <a:r>
              <a:rPr lang="en-US" sz="2400" dirty="0"/>
              <a:t>Positions of flexion - ‘nested’ lying on the back, snuggled side lying or supported sitting or cradling on a lap - can help to </a:t>
            </a:r>
            <a:r>
              <a:rPr lang="en-US" sz="2400" dirty="0" err="1"/>
              <a:t>organise</a:t>
            </a:r>
            <a:r>
              <a:rPr lang="en-US" sz="2400" dirty="0"/>
              <a:t> our sensory system. This in turn can have a calming effect on our levels of alertness. Flexion in little ones also encourages bringing hands to midline and hands to face/mouth which is also calming.</a:t>
            </a:r>
          </a:p>
          <a:p>
            <a:pPr marL="0" indent="0">
              <a:lnSpc>
                <a:spcPct val="110000"/>
              </a:lnSpc>
              <a:buNone/>
            </a:pPr>
            <a:endParaRPr lang="en-GB" sz="2400" dirty="0"/>
          </a:p>
          <a:p>
            <a:pPr marL="0" indent="0">
              <a:lnSpc>
                <a:spcPct val="110000"/>
              </a:lnSpc>
              <a:buNone/>
            </a:pPr>
            <a:r>
              <a:rPr lang="en-US" sz="2400" dirty="0"/>
              <a:t>Ensure regular naps and a consistent sleep pattern – where possible! Have a ‘sleep object’ or blanket to give snuggled sensory feedback for sleep time, as well as consistent touch and smell association. This may also help with travelling in the car if this is a challenging situation.</a:t>
            </a:r>
          </a:p>
          <a:p>
            <a:pPr marL="0" indent="0">
              <a:lnSpc>
                <a:spcPct val="110000"/>
              </a:lnSpc>
              <a:buNone/>
            </a:pPr>
            <a:endParaRPr lang="en-US" sz="2400" dirty="0"/>
          </a:p>
          <a:p>
            <a:pPr marL="0" indent="0">
              <a:lnSpc>
                <a:spcPct val="110000"/>
              </a:lnSpc>
              <a:buNone/>
            </a:pPr>
            <a:r>
              <a:rPr lang="en-US" sz="2400" dirty="0"/>
              <a:t>Incorporate any play or activity into your daily routine that increases proprioception and heavy work.</a:t>
            </a:r>
          </a:p>
          <a:p>
            <a:pPr marL="0" indent="0">
              <a:buNone/>
            </a:pPr>
            <a:endParaRPr lang="en-GB" dirty="0"/>
          </a:p>
        </p:txBody>
      </p:sp>
      <p:pic>
        <p:nvPicPr>
          <p:cNvPr id="4" name="module 5, slide 14">
            <a:hlinkClick r:id="" action="ppaction://media"/>
            <a:extLst>
              <a:ext uri="{FF2B5EF4-FFF2-40B4-BE49-F238E27FC236}">
                <a16:creationId xmlns:a16="http://schemas.microsoft.com/office/drawing/2014/main" id="{66B43CE2-1EE9-7B77-C68B-77C3518A8E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2852" y="596900"/>
            <a:ext cx="406400" cy="406400"/>
          </a:xfrm>
          <a:prstGeom prst="rect">
            <a:avLst/>
          </a:prstGeom>
        </p:spPr>
      </p:pic>
    </p:spTree>
    <p:extLst>
      <p:ext uri="{BB962C8B-B14F-4D97-AF65-F5344CB8AC3E}">
        <p14:creationId xmlns:p14="http://schemas.microsoft.com/office/powerpoint/2010/main" val="78412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0EE53-71BE-49E3-A8B9-1B08AAB45CDD}"/>
              </a:ext>
            </a:extLst>
          </p:cNvPr>
          <p:cNvSpPr>
            <a:spLocks noGrp="1"/>
          </p:cNvSpPr>
          <p:nvPr>
            <p:ph type="title"/>
          </p:nvPr>
        </p:nvSpPr>
        <p:spPr/>
        <p:txBody>
          <a:bodyPr/>
          <a:lstStyle/>
          <a:p>
            <a:r>
              <a:rPr lang="en-GB" dirty="0"/>
              <a:t>Other ideas to support a </a:t>
            </a:r>
            <a:br>
              <a:rPr lang="en-GB" dirty="0"/>
            </a:br>
            <a:r>
              <a:rPr lang="en-GB" dirty="0"/>
              <a:t>‘just right’ level of regulation</a:t>
            </a:r>
          </a:p>
        </p:txBody>
      </p:sp>
      <p:sp>
        <p:nvSpPr>
          <p:cNvPr id="3" name="Content Placeholder 2">
            <a:extLst>
              <a:ext uri="{FF2B5EF4-FFF2-40B4-BE49-F238E27FC236}">
                <a16:creationId xmlns:a16="http://schemas.microsoft.com/office/drawing/2014/main" id="{5AE15568-D8FA-4906-9ADC-33D809ECF10E}"/>
              </a:ext>
            </a:extLst>
          </p:cNvPr>
          <p:cNvSpPr>
            <a:spLocks noGrp="1"/>
          </p:cNvSpPr>
          <p:nvPr>
            <p:ph idx="1"/>
          </p:nvPr>
        </p:nvSpPr>
        <p:spPr>
          <a:xfrm>
            <a:off x="609600" y="1839898"/>
            <a:ext cx="10972800" cy="5018102"/>
          </a:xfrm>
        </p:spPr>
        <p:txBody>
          <a:bodyPr>
            <a:normAutofit fontScale="92500" lnSpcReduction="20000"/>
          </a:bodyPr>
          <a:lstStyle/>
          <a:p>
            <a:pPr marL="0" lvl="0" indent="0">
              <a:lnSpc>
                <a:spcPct val="110000"/>
              </a:lnSpc>
              <a:buNone/>
            </a:pPr>
            <a:r>
              <a:rPr lang="en-GB" dirty="0"/>
              <a:t>Provide a den - a sheet over the table, pop-up tent or playhouse, to provide a quiet space away from the rest of the household.</a:t>
            </a:r>
            <a:br>
              <a:rPr lang="en-GB" dirty="0"/>
            </a:br>
            <a:endParaRPr lang="en-GB" dirty="0"/>
          </a:p>
          <a:p>
            <a:pPr marL="0" lvl="0" indent="0">
              <a:lnSpc>
                <a:spcPct val="110000"/>
              </a:lnSpc>
              <a:buNone/>
            </a:pPr>
            <a:r>
              <a:rPr lang="en-GB" dirty="0"/>
              <a:t>Reduce overwhelming sensory inputs from the environment from the</a:t>
            </a:r>
            <a:br>
              <a:rPr lang="en-GB" dirty="0"/>
            </a:br>
            <a:r>
              <a:rPr lang="en-GB" dirty="0"/>
              <a:t>television and/or music in order to focus on specific activities and </a:t>
            </a:r>
            <a:br>
              <a:rPr lang="en-GB" dirty="0"/>
            </a:br>
            <a:r>
              <a:rPr lang="en-GB" dirty="0"/>
              <a:t>limit screen time.</a:t>
            </a:r>
          </a:p>
          <a:p>
            <a:pPr marL="0" lvl="0" indent="0">
              <a:lnSpc>
                <a:spcPct val="110000"/>
              </a:lnSpc>
              <a:buNone/>
            </a:pPr>
            <a:endParaRPr lang="en-GB" dirty="0"/>
          </a:p>
          <a:p>
            <a:pPr marL="0" lvl="0" indent="0">
              <a:lnSpc>
                <a:spcPct val="110000"/>
              </a:lnSpc>
              <a:buNone/>
            </a:pPr>
            <a:r>
              <a:rPr lang="en-GB" dirty="0"/>
              <a:t>Use music to try different rhythms and beats to see which have a positive effect on levels of alertness and which help with challenging aspects of the day. </a:t>
            </a:r>
          </a:p>
          <a:p>
            <a:pPr marL="0" lvl="0" indent="0">
              <a:lnSpc>
                <a:spcPct val="110000"/>
              </a:lnSpc>
              <a:buNone/>
            </a:pPr>
            <a:endParaRPr lang="en-GB" dirty="0"/>
          </a:p>
          <a:p>
            <a:pPr marL="0" indent="0">
              <a:lnSpc>
                <a:spcPct val="110000"/>
              </a:lnSpc>
              <a:buNone/>
            </a:pPr>
            <a:r>
              <a:rPr lang="en-GB" altLang="en-US" dirty="0"/>
              <a:t>Incorporate heavy work activity into your daily routine or play that increases proprioception.</a:t>
            </a:r>
          </a:p>
          <a:p>
            <a:pPr marL="0" indent="0">
              <a:lnSpc>
                <a:spcPct val="110000"/>
              </a:lnSpc>
              <a:buNone/>
            </a:pPr>
            <a:endParaRPr lang="en-GB" altLang="en-US" dirty="0"/>
          </a:p>
          <a:p>
            <a:pPr marL="0" indent="0">
              <a:lnSpc>
                <a:spcPct val="110000"/>
              </a:lnSpc>
              <a:buNone/>
            </a:pPr>
            <a:r>
              <a:rPr lang="en-US" dirty="0"/>
              <a:t>Observe your child’s </a:t>
            </a:r>
            <a:r>
              <a:rPr lang="en-US" dirty="0" err="1"/>
              <a:t>behavioural</a:t>
            </a:r>
            <a:r>
              <a:rPr lang="en-US" dirty="0"/>
              <a:t> cues and work out a plan for next time! </a:t>
            </a:r>
            <a:endParaRPr lang="en-GB" dirty="0"/>
          </a:p>
          <a:p>
            <a:endParaRPr lang="en-GB" dirty="0"/>
          </a:p>
        </p:txBody>
      </p:sp>
      <p:pic>
        <p:nvPicPr>
          <p:cNvPr id="4" name="Picture 6" descr="Children, Child, The Little Girl, Hide">
            <a:extLst>
              <a:ext uri="{FF2B5EF4-FFF2-40B4-BE49-F238E27FC236}">
                <a16:creationId xmlns:a16="http://schemas.microsoft.com/office/drawing/2014/main" id="{85F30A31-1D45-4CCE-AB64-FD400A2B0E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1899" y="2352824"/>
            <a:ext cx="2513613" cy="1737049"/>
          </a:xfrm>
          <a:prstGeom prst="rect">
            <a:avLst/>
          </a:prstGeom>
          <a:noFill/>
          <a:extLst>
            <a:ext uri="{909E8E84-426E-40DD-AFC4-6F175D3DCCD1}">
              <a14:hiddenFill xmlns:a14="http://schemas.microsoft.com/office/drawing/2010/main">
                <a:solidFill>
                  <a:srgbClr val="FFFFFF"/>
                </a:solidFill>
              </a14:hiddenFill>
            </a:ext>
          </a:extLst>
        </p:spPr>
      </p:pic>
      <p:pic>
        <p:nvPicPr>
          <p:cNvPr id="5" name="module 5, slide 15">
            <a:hlinkClick r:id="" action="ppaction://media"/>
            <a:extLst>
              <a:ext uri="{FF2B5EF4-FFF2-40B4-BE49-F238E27FC236}">
                <a16:creationId xmlns:a16="http://schemas.microsoft.com/office/drawing/2014/main" id="{C52B20DA-94A3-CD28-B8A3-A13C8575A3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755" y="482600"/>
            <a:ext cx="406400" cy="406400"/>
          </a:xfrm>
          <a:prstGeom prst="rect">
            <a:avLst/>
          </a:prstGeom>
        </p:spPr>
      </p:pic>
    </p:spTree>
    <p:extLst>
      <p:ext uri="{BB962C8B-B14F-4D97-AF65-F5344CB8AC3E}">
        <p14:creationId xmlns:p14="http://schemas.microsoft.com/office/powerpoint/2010/main" val="403262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93D25-4F91-4F13-847F-8AF2FFD7799E}"/>
              </a:ext>
            </a:extLst>
          </p:cNvPr>
          <p:cNvSpPr>
            <a:spLocks noGrp="1"/>
          </p:cNvSpPr>
          <p:nvPr>
            <p:ph type="title"/>
          </p:nvPr>
        </p:nvSpPr>
        <p:spPr/>
        <p:txBody>
          <a:bodyPr/>
          <a:lstStyle/>
          <a:p>
            <a:r>
              <a:rPr lang="en-GB" dirty="0"/>
              <a:t>Resources</a:t>
            </a:r>
          </a:p>
        </p:txBody>
      </p:sp>
      <p:sp>
        <p:nvSpPr>
          <p:cNvPr id="3" name="Content Placeholder 2">
            <a:extLst>
              <a:ext uri="{FF2B5EF4-FFF2-40B4-BE49-F238E27FC236}">
                <a16:creationId xmlns:a16="http://schemas.microsoft.com/office/drawing/2014/main" id="{050F9A36-1D2C-4F14-993E-8EBAA8C6C356}"/>
              </a:ext>
            </a:extLst>
          </p:cNvPr>
          <p:cNvSpPr>
            <a:spLocks noGrp="1"/>
          </p:cNvSpPr>
          <p:nvPr>
            <p:ph idx="1"/>
          </p:nvPr>
        </p:nvSpPr>
        <p:spPr>
          <a:xfrm>
            <a:off x="609600" y="1893164"/>
            <a:ext cx="10972800" cy="4214673"/>
          </a:xfrm>
        </p:spPr>
        <p:txBody>
          <a:bodyPr/>
          <a:lstStyle/>
          <a:p>
            <a:r>
              <a:rPr lang="en-GB" sz="2400" u="sng" dirty="0">
                <a:hlinkClick r:id="rId4"/>
              </a:rPr>
              <a:t>https://www.nhsggc.org.uk/media/1626/making-sense-of-sensory-behaviour_falkirk-booklet.pdf</a:t>
            </a:r>
            <a:r>
              <a:rPr lang="en-GB" sz="2400" dirty="0"/>
              <a:t>  This a comprehensive document with practical ideas and strategies to help make sense of sensory behaviour. It is excellent information you like/have time to read!</a:t>
            </a:r>
          </a:p>
          <a:p>
            <a:r>
              <a:rPr lang="en-GB" sz="2400" u="sng" dirty="0">
                <a:hlinkClick r:id="rId5"/>
              </a:rPr>
              <a:t>www.asensorylife.com</a:t>
            </a:r>
            <a:r>
              <a:rPr lang="en-GB" sz="2400" dirty="0"/>
              <a:t> contains a range of free downloadable handouts and recommended resources. Angie Voss has written the books ‘Understanding your baby’s/child’s sensory signals’. </a:t>
            </a:r>
          </a:p>
          <a:p>
            <a:r>
              <a:rPr lang="en-GB" sz="2400" u="sng" dirty="0">
                <a:hlinkClick r:id="rId6"/>
              </a:rPr>
              <a:t>http://www.megfaure.com</a:t>
            </a:r>
            <a:r>
              <a:rPr lang="en-GB" sz="2400" dirty="0"/>
              <a:t> ‘parenting with sense’ contains good information relevant to babies, toddlers and functional skills – play, feeding, sleep. They has also been involved in the publication of these ‘sense’ books.</a:t>
            </a:r>
          </a:p>
          <a:p>
            <a:endParaRPr lang="en-GB" dirty="0"/>
          </a:p>
        </p:txBody>
      </p:sp>
      <p:pic>
        <p:nvPicPr>
          <p:cNvPr id="4" name="module 5, slide 16">
            <a:hlinkClick r:id="" action="ppaction://media"/>
            <a:extLst>
              <a:ext uri="{FF2B5EF4-FFF2-40B4-BE49-F238E27FC236}">
                <a16:creationId xmlns:a16="http://schemas.microsoft.com/office/drawing/2014/main" id="{9BE9AD32-0C98-4371-CA96-B0E220C3A5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0943" y="546963"/>
            <a:ext cx="406400" cy="406400"/>
          </a:xfrm>
          <a:prstGeom prst="rect">
            <a:avLst/>
          </a:prstGeom>
        </p:spPr>
      </p:pic>
    </p:spTree>
    <p:extLst>
      <p:ext uri="{BB962C8B-B14F-4D97-AF65-F5344CB8AC3E}">
        <p14:creationId xmlns:p14="http://schemas.microsoft.com/office/powerpoint/2010/main" val="103200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Sensory processing in </a:t>
            </a:r>
            <a:br>
              <a:rPr lang="en-US" dirty="0"/>
            </a:br>
            <a:r>
              <a:rPr lang="en-US" dirty="0"/>
              <a:t>younger children</a:t>
            </a:r>
          </a:p>
        </p:txBody>
      </p:sp>
      <p:sp>
        <p:nvSpPr>
          <p:cNvPr id="3" name="Content Placeholder 2"/>
          <p:cNvSpPr>
            <a:spLocks noGrp="1"/>
          </p:cNvSpPr>
          <p:nvPr>
            <p:ph idx="1"/>
          </p:nvPr>
        </p:nvSpPr>
        <p:spPr>
          <a:xfrm>
            <a:off x="609600" y="1751121"/>
            <a:ext cx="10972800" cy="4969275"/>
          </a:xfrm>
        </p:spPr>
        <p:txBody>
          <a:bodyPr>
            <a:normAutofit/>
          </a:bodyPr>
          <a:lstStyle/>
          <a:p>
            <a:pPr marL="0" indent="0">
              <a:buNone/>
            </a:pPr>
            <a:r>
              <a:rPr lang="en-GB" sz="2400" dirty="0">
                <a:solidFill>
                  <a:schemeClr val="tx1"/>
                </a:solidFill>
                <a:cs typeface="Arial" panose="020B0604020202020204" pitchFamily="34" charset="0"/>
              </a:rPr>
              <a:t>Sensory experiences are vital to a child’s development. As a baby’s brain is stimulated, connections are made between brain cells, which create learning. Sensory experiences are not just about touch, vision, hearing, taste and smell. They also include vestibular (movement in space) and proprioceptive (position in space) input, as well as feedback from our internal organs (</a:t>
            </a:r>
            <a:r>
              <a:rPr lang="en-GB" sz="2400" dirty="0" err="1">
                <a:solidFill>
                  <a:schemeClr val="tx1"/>
                </a:solidFill>
                <a:cs typeface="Arial" panose="020B0604020202020204" pitchFamily="34" charset="0"/>
              </a:rPr>
              <a:t>interoception</a:t>
            </a:r>
            <a:r>
              <a:rPr lang="en-GB" sz="2400" dirty="0">
                <a:solidFill>
                  <a:schemeClr val="tx1"/>
                </a:solidFill>
                <a:cs typeface="Arial" panose="020B0604020202020204" pitchFamily="34" charset="0"/>
              </a:rPr>
              <a:t>). </a:t>
            </a:r>
          </a:p>
          <a:p>
            <a:pPr marL="0" indent="0">
              <a:buNone/>
            </a:pPr>
            <a:endParaRPr lang="en-GB" sz="2400" dirty="0">
              <a:solidFill>
                <a:schemeClr val="tx1"/>
              </a:solidFill>
              <a:cs typeface="Arial" panose="020B0604020202020204" pitchFamily="34" charset="0"/>
            </a:endParaRPr>
          </a:p>
          <a:p>
            <a:pPr marL="0" indent="0">
              <a:buNone/>
            </a:pPr>
            <a:r>
              <a:rPr lang="en-GB" sz="2400" dirty="0">
                <a:solidFill>
                  <a:schemeClr val="tx1"/>
                </a:solidFill>
                <a:cs typeface="Arial" panose="020B0604020202020204" pitchFamily="34" charset="0"/>
              </a:rPr>
              <a:t>It is important to regulate the type of sensory input a child receives, as well as to filter out excessive sensory input to prevent sensory overload.</a:t>
            </a:r>
          </a:p>
          <a:p>
            <a:pPr marL="0" indent="0">
              <a:buNone/>
            </a:pPr>
            <a:endParaRPr lang="en-GB" sz="2400" dirty="0">
              <a:solidFill>
                <a:schemeClr val="tx1"/>
              </a:solidFill>
              <a:cs typeface="Arial" panose="020B0604020202020204" pitchFamily="34" charset="0"/>
            </a:endParaRPr>
          </a:p>
          <a:p>
            <a:pPr marL="0" indent="0">
              <a:buNone/>
            </a:pPr>
            <a:r>
              <a:rPr lang="en-GB" sz="2400" dirty="0">
                <a:solidFill>
                  <a:schemeClr val="tx1"/>
                </a:solidFill>
                <a:cs typeface="Arial" panose="020B0604020202020204" pitchFamily="34" charset="0"/>
              </a:rPr>
              <a:t>Self-regulation is a process which enables us to alter and manage the level of alertness in our brains, so that we can appropriately deal with what is happening at that moment.</a:t>
            </a:r>
            <a:r>
              <a:rPr lang="en-GB" sz="2400" dirty="0">
                <a:solidFill>
                  <a:schemeClr val="tx1"/>
                </a:solidFill>
              </a:rPr>
              <a:t>  </a:t>
            </a:r>
          </a:p>
          <a:p>
            <a:endParaRPr lang="en-US" dirty="0"/>
          </a:p>
        </p:txBody>
      </p:sp>
      <p:pic>
        <p:nvPicPr>
          <p:cNvPr id="4" name="Modul 5, slide 2">
            <a:hlinkClick r:id="" action="ppaction://media"/>
            <a:extLst>
              <a:ext uri="{FF2B5EF4-FFF2-40B4-BE49-F238E27FC236}">
                <a16:creationId xmlns:a16="http://schemas.microsoft.com/office/drawing/2014/main" id="{064A4D80-A648-456F-A564-BBAC256E78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6257" y="522356"/>
            <a:ext cx="406400" cy="406400"/>
          </a:xfrm>
          <a:prstGeom prst="rect">
            <a:avLst/>
          </a:prstGeom>
        </p:spPr>
      </p:pic>
    </p:spTree>
    <p:extLst>
      <p:ext uri="{BB962C8B-B14F-4D97-AF65-F5344CB8AC3E}">
        <p14:creationId xmlns:p14="http://schemas.microsoft.com/office/powerpoint/2010/main" val="341052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Touch</a:t>
            </a:r>
          </a:p>
        </p:txBody>
      </p:sp>
      <p:sp>
        <p:nvSpPr>
          <p:cNvPr id="5" name="Content Placeholder 4">
            <a:extLst>
              <a:ext uri="{FF2B5EF4-FFF2-40B4-BE49-F238E27FC236}">
                <a16:creationId xmlns:a16="http://schemas.microsoft.com/office/drawing/2014/main" id="{ED6A3656-3182-450F-8CA6-0F6981526153}"/>
              </a:ext>
            </a:extLst>
          </p:cNvPr>
          <p:cNvSpPr>
            <a:spLocks noGrp="1"/>
          </p:cNvSpPr>
          <p:nvPr>
            <p:ph idx="1"/>
          </p:nvPr>
        </p:nvSpPr>
        <p:spPr>
          <a:xfrm>
            <a:off x="609600" y="1768877"/>
            <a:ext cx="10972800" cy="4933764"/>
          </a:xfrm>
        </p:spPr>
        <p:txBody>
          <a:bodyPr>
            <a:normAutofit fontScale="92500" lnSpcReduction="20000"/>
          </a:bodyPr>
          <a:lstStyle/>
          <a:p>
            <a:pPr marL="0" indent="0">
              <a:buNone/>
            </a:pPr>
            <a:r>
              <a:rPr lang="en-US" altLang="en-US" sz="2600" dirty="0">
                <a:cs typeface="Courier New" panose="02070309020205020404" pitchFamily="49" charset="0"/>
              </a:rPr>
              <a:t>Touch is the most developed sense at birth.</a:t>
            </a:r>
          </a:p>
          <a:p>
            <a:pPr marL="0" indent="0">
              <a:buNone/>
            </a:pPr>
            <a:endParaRPr lang="en-US" altLang="en-US" sz="2600" dirty="0">
              <a:cs typeface="Courier New" panose="02070309020205020404" pitchFamily="49" charset="0"/>
            </a:endParaRPr>
          </a:p>
          <a:p>
            <a:pPr marL="0" indent="0">
              <a:buNone/>
            </a:pPr>
            <a:r>
              <a:rPr lang="en-US" altLang="en-US" sz="2600" dirty="0">
                <a:cs typeface="Courier New" panose="02070309020205020404" pitchFamily="49" charset="0"/>
              </a:rPr>
              <a:t>During the neonatal period, a baby’s experience of touch moves from being either an avoidant, hypersensitive or protective response to one that is nurturing; to enable comfort, bonding and feeding.</a:t>
            </a:r>
            <a:r>
              <a:rPr lang="en-GB" altLang="en-US" sz="2600" dirty="0">
                <a:cs typeface="Courier New" panose="02070309020205020404" pitchFamily="49" charset="0"/>
              </a:rPr>
              <a:t> </a:t>
            </a:r>
          </a:p>
          <a:p>
            <a:pPr marL="0" indent="0">
              <a:buNone/>
            </a:pPr>
            <a:endParaRPr lang="en-GB" altLang="en-US" sz="2600" dirty="0">
              <a:cs typeface="Courier New" panose="02070309020205020404" pitchFamily="49" charset="0"/>
            </a:endParaRPr>
          </a:p>
          <a:p>
            <a:pPr marL="0" indent="0">
              <a:buNone/>
            </a:pPr>
            <a:r>
              <a:rPr lang="en-GB" altLang="en-US" sz="2600" dirty="0">
                <a:cs typeface="Courier New" panose="02070309020205020404" pitchFamily="49" charset="0"/>
              </a:rPr>
              <a:t>Development of the tactile sense contributes to the development of a child’s movements. </a:t>
            </a:r>
          </a:p>
          <a:p>
            <a:pPr marL="0" indent="0">
              <a:buNone/>
            </a:pPr>
            <a:endParaRPr lang="en-GB" altLang="en-US" sz="2600" dirty="0">
              <a:cs typeface="Courier New" panose="02070309020205020404" pitchFamily="49" charset="0"/>
            </a:endParaRPr>
          </a:p>
          <a:p>
            <a:pPr marL="0" indent="0">
              <a:buNone/>
            </a:pPr>
            <a:r>
              <a:rPr lang="en-GB" altLang="en-US" sz="2600" dirty="0">
                <a:cs typeface="Courier New" panose="02070309020205020404" pitchFamily="49" charset="0"/>
              </a:rPr>
              <a:t>Positive touch also enables the development of hand skills, for play and feeding.   </a:t>
            </a:r>
          </a:p>
          <a:p>
            <a:pPr marL="0" indent="0">
              <a:buNone/>
            </a:pPr>
            <a:endParaRPr lang="en-GB" altLang="en-US" sz="2600" dirty="0">
              <a:cs typeface="Courier New" panose="02070309020205020404" pitchFamily="49" charset="0"/>
              <a:hlinkClick r:id="rId4"/>
            </a:endParaRPr>
          </a:p>
          <a:p>
            <a:pPr marL="0" indent="0">
              <a:buNone/>
            </a:pPr>
            <a:r>
              <a:rPr lang="en-GB" altLang="en-US" sz="2600" dirty="0">
                <a:cs typeface="Courier New" panose="02070309020205020404" pitchFamily="49" charset="0"/>
                <a:hlinkClick r:id="rId4"/>
              </a:rPr>
              <a:t>Click here</a:t>
            </a:r>
            <a:r>
              <a:rPr lang="en-GB" altLang="en-US" sz="2600" dirty="0">
                <a:cs typeface="Courier New" panose="02070309020205020404" pitchFamily="49" charset="0"/>
              </a:rPr>
              <a:t> to see w</a:t>
            </a:r>
            <a:r>
              <a:rPr lang="en-GB" sz="2600" i="0" dirty="0">
                <a:effectLst/>
              </a:rPr>
              <a:t>hy your touch is great for your baby's development.</a:t>
            </a:r>
          </a:p>
          <a:p>
            <a:pPr marL="0" indent="0">
              <a:buNone/>
            </a:pPr>
            <a:r>
              <a:rPr lang="en-GB" altLang="en-US" sz="2400" dirty="0">
                <a:cs typeface="Courier New" panose="02070309020205020404" pitchFamily="49" charset="0"/>
              </a:rPr>
              <a:t>                           </a:t>
            </a:r>
          </a:p>
          <a:p>
            <a:endParaRPr lang="en-GB" dirty="0"/>
          </a:p>
        </p:txBody>
      </p:sp>
      <p:pic>
        <p:nvPicPr>
          <p:cNvPr id="1026" name="Picture 2" descr="Baby, Hands, Fingers, Infant, Child">
            <a:extLst>
              <a:ext uri="{FF2B5EF4-FFF2-40B4-BE49-F238E27FC236}">
                <a16:creationId xmlns:a16="http://schemas.microsoft.com/office/drawing/2014/main" id="{123BBA0E-D4FE-4335-8AD7-F304A43E7E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6400" y="155359"/>
            <a:ext cx="3264291" cy="2206845"/>
          </a:xfrm>
          <a:prstGeom prst="rect">
            <a:avLst/>
          </a:prstGeom>
          <a:noFill/>
          <a:extLst>
            <a:ext uri="{909E8E84-426E-40DD-AFC4-6F175D3DCCD1}">
              <a14:hiddenFill xmlns:a14="http://schemas.microsoft.com/office/drawing/2010/main">
                <a:solidFill>
                  <a:srgbClr val="FFFFFF"/>
                </a:solidFill>
              </a14:hiddenFill>
            </a:ext>
          </a:extLst>
        </p:spPr>
      </p:pic>
      <p:pic>
        <p:nvPicPr>
          <p:cNvPr id="6" name="modul 5, slide 3">
            <a:hlinkClick r:id="" action="ppaction://media"/>
            <a:extLst>
              <a:ext uri="{FF2B5EF4-FFF2-40B4-BE49-F238E27FC236}">
                <a16:creationId xmlns:a16="http://schemas.microsoft.com/office/drawing/2014/main" id="{2436ECA3-F0CF-FE65-5DB3-276AAD3547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1309" y="754380"/>
            <a:ext cx="406400" cy="406400"/>
          </a:xfrm>
          <a:prstGeom prst="rect">
            <a:avLst/>
          </a:prstGeom>
        </p:spPr>
      </p:pic>
    </p:spTree>
    <p:extLst>
      <p:ext uri="{BB962C8B-B14F-4D97-AF65-F5344CB8AC3E}">
        <p14:creationId xmlns:p14="http://schemas.microsoft.com/office/powerpoint/2010/main" val="205767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951"/>
            <a:ext cx="10972800" cy="1600200"/>
          </a:xfrm>
        </p:spPr>
        <p:txBody>
          <a:bodyPr/>
          <a:lstStyle/>
          <a:p>
            <a:r>
              <a:rPr lang="en-US" dirty="0"/>
              <a:t>Tactile support strategies</a:t>
            </a:r>
          </a:p>
        </p:txBody>
      </p:sp>
      <p:sp>
        <p:nvSpPr>
          <p:cNvPr id="6" name="Content Placeholder 2">
            <a:extLst>
              <a:ext uri="{FF2B5EF4-FFF2-40B4-BE49-F238E27FC236}">
                <a16:creationId xmlns:a16="http://schemas.microsoft.com/office/drawing/2014/main" id="{5F49739F-7982-4DE0-AD53-CF72CB9444C0}"/>
              </a:ext>
            </a:extLst>
          </p:cNvPr>
          <p:cNvSpPr>
            <a:spLocks noGrp="1"/>
          </p:cNvSpPr>
          <p:nvPr>
            <p:ph idx="1"/>
          </p:nvPr>
        </p:nvSpPr>
        <p:spPr>
          <a:xfrm>
            <a:off x="609600" y="1841378"/>
            <a:ext cx="5187518" cy="4525963"/>
          </a:xfrm>
        </p:spPr>
        <p:txBody>
          <a:bodyPr>
            <a:normAutofit/>
          </a:bodyPr>
          <a:lstStyle/>
          <a:p>
            <a:pPr marL="0" indent="0">
              <a:buNone/>
            </a:pPr>
            <a:r>
              <a:rPr lang="en-US" sz="2000" b="1" dirty="0"/>
              <a:t>Under responsive</a:t>
            </a:r>
          </a:p>
          <a:p>
            <a:r>
              <a:rPr lang="en-US" sz="2000" dirty="0"/>
              <a:t>A variety of touch activities – massage, exploring objects with hands</a:t>
            </a:r>
          </a:p>
          <a:p>
            <a:r>
              <a:rPr lang="en-US" sz="2000" dirty="0"/>
              <a:t>Contrasting tactile experiences within learning – sandpaper letters, drawing in shaving foam</a:t>
            </a:r>
          </a:p>
          <a:p>
            <a:r>
              <a:rPr lang="en-US" sz="2000" dirty="0"/>
              <a:t>Fidget toys </a:t>
            </a:r>
          </a:p>
          <a:p>
            <a:r>
              <a:rPr lang="en-US" sz="2000" dirty="0"/>
              <a:t>A good rub with a bath towel</a:t>
            </a:r>
          </a:p>
          <a:p>
            <a:r>
              <a:rPr lang="en-US" sz="2000" dirty="0"/>
              <a:t>A shower rather than a bath – a constant change in sensation.</a:t>
            </a:r>
          </a:p>
        </p:txBody>
      </p:sp>
      <p:sp>
        <p:nvSpPr>
          <p:cNvPr id="7" name="Content Placeholder 2">
            <a:extLst>
              <a:ext uri="{FF2B5EF4-FFF2-40B4-BE49-F238E27FC236}">
                <a16:creationId xmlns:a16="http://schemas.microsoft.com/office/drawing/2014/main" id="{4DC86740-6A75-4841-B1B5-847295B8C32E}"/>
              </a:ext>
            </a:extLst>
          </p:cNvPr>
          <p:cNvSpPr txBox="1">
            <a:spLocks/>
          </p:cNvSpPr>
          <p:nvPr/>
        </p:nvSpPr>
        <p:spPr>
          <a:xfrm>
            <a:off x="6394882" y="1841377"/>
            <a:ext cx="518751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n-US" sz="2000" b="1" dirty="0"/>
              <a:t>Over responsive</a:t>
            </a:r>
          </a:p>
          <a:p>
            <a:r>
              <a:rPr lang="en-US" sz="2000" dirty="0"/>
              <a:t>Do not approach from behind</a:t>
            </a:r>
          </a:p>
          <a:p>
            <a:r>
              <a:rPr lang="en-US" sz="2000" dirty="0"/>
              <a:t>Use firm, constant pressure, not light touch</a:t>
            </a:r>
          </a:p>
          <a:p>
            <a:r>
              <a:rPr lang="en-US" sz="2000" dirty="0"/>
              <a:t>Let them control the touch and hugs</a:t>
            </a:r>
          </a:p>
          <a:p>
            <a:r>
              <a:rPr lang="en-US" sz="2000" dirty="0"/>
              <a:t>Forewarn before any activity involving touch</a:t>
            </a:r>
          </a:p>
          <a:p>
            <a:r>
              <a:rPr lang="en-US" sz="2000" dirty="0"/>
              <a:t>Avoid sitting/standing in the middle of larger groups</a:t>
            </a:r>
          </a:p>
          <a:p>
            <a:r>
              <a:rPr lang="en-US" sz="2000" dirty="0"/>
              <a:t>Position away from main thoroughfares in </a:t>
            </a:r>
            <a:r>
              <a:rPr lang="en-US" sz="2000" dirty="0" err="1"/>
              <a:t>caf</a:t>
            </a:r>
            <a:r>
              <a:rPr lang="en-GB" sz="2000" dirty="0">
                <a:effectLst/>
              </a:rPr>
              <a:t>é</a:t>
            </a:r>
            <a:r>
              <a:rPr lang="en-US" sz="2000" dirty="0"/>
              <a:t>s or queues in shops.</a:t>
            </a:r>
          </a:p>
        </p:txBody>
      </p:sp>
      <p:pic>
        <p:nvPicPr>
          <p:cNvPr id="8" name="Picture 6" descr="Ball, Nap, Ball Pit, Play, Sensors">
            <a:extLst>
              <a:ext uri="{FF2B5EF4-FFF2-40B4-BE49-F238E27FC236}">
                <a16:creationId xmlns:a16="http://schemas.microsoft.com/office/drawing/2014/main" id="{36C4B2EC-EB77-4E81-B3AF-D7A3A82981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0379" y="5184070"/>
            <a:ext cx="2304256" cy="1424449"/>
          </a:xfrm>
          <a:prstGeom prst="rect">
            <a:avLst/>
          </a:prstGeom>
          <a:noFill/>
          <a:extLst>
            <a:ext uri="{909E8E84-426E-40DD-AFC4-6F175D3DCCD1}">
              <a14:hiddenFill xmlns:a14="http://schemas.microsoft.com/office/drawing/2010/main">
                <a:solidFill>
                  <a:srgbClr val="FFFFFF"/>
                </a:solidFill>
              </a14:hiddenFill>
            </a:ext>
          </a:extLst>
        </p:spPr>
      </p:pic>
      <p:pic>
        <p:nvPicPr>
          <p:cNvPr id="3" name="module 5, slide 4">
            <a:hlinkClick r:id="" action="ppaction://media"/>
            <a:extLst>
              <a:ext uri="{FF2B5EF4-FFF2-40B4-BE49-F238E27FC236}">
                <a16:creationId xmlns:a16="http://schemas.microsoft.com/office/drawing/2014/main" id="{89EF86CB-0275-0E4A-49E2-428957F9D4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4797" y="588949"/>
            <a:ext cx="406400" cy="406400"/>
          </a:xfrm>
          <a:prstGeom prst="rect">
            <a:avLst/>
          </a:prstGeom>
        </p:spPr>
      </p:pic>
    </p:spTree>
    <p:extLst>
      <p:ext uri="{BB962C8B-B14F-4D97-AF65-F5344CB8AC3E}">
        <p14:creationId xmlns:p14="http://schemas.microsoft.com/office/powerpoint/2010/main" val="179458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2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Proprioception support strategies</a:t>
            </a:r>
          </a:p>
        </p:txBody>
      </p:sp>
      <p:sp>
        <p:nvSpPr>
          <p:cNvPr id="3" name="Content Placeholder 2"/>
          <p:cNvSpPr>
            <a:spLocks noGrp="1"/>
          </p:cNvSpPr>
          <p:nvPr>
            <p:ph idx="1"/>
          </p:nvPr>
        </p:nvSpPr>
        <p:spPr>
          <a:xfrm>
            <a:off x="609600" y="1960419"/>
            <a:ext cx="10972800" cy="4525963"/>
          </a:xfrm>
        </p:spPr>
        <p:txBody>
          <a:bodyPr/>
          <a:lstStyle/>
          <a:p>
            <a:pPr marL="0" indent="0">
              <a:buNone/>
            </a:pPr>
            <a:r>
              <a:rPr lang="en-GB" sz="2000" dirty="0"/>
              <a:t>Proprioceptive feedback through movement can also help regulate our sensory system:</a:t>
            </a:r>
          </a:p>
          <a:p>
            <a:pPr marL="342900" lvl="0" indent="-342900">
              <a:buFont typeface="Arial" panose="020B0604020202020204" pitchFamily="34" charset="0"/>
              <a:buChar char="•"/>
            </a:pPr>
            <a:r>
              <a:rPr lang="en-GB" sz="2000" dirty="0"/>
              <a:t>Encourage crawling; set up an ‘obstacle course’ with cushions on the floor to crawl over or a pop-up tunnel to crawl through</a:t>
            </a:r>
          </a:p>
          <a:p>
            <a:pPr marL="342900" lvl="0" indent="-342900">
              <a:buFont typeface="Arial" panose="020B0604020202020204" pitchFamily="34" charset="0"/>
              <a:buChar char="•"/>
            </a:pPr>
            <a:r>
              <a:rPr lang="en-GB" sz="2000" dirty="0"/>
              <a:t>Have rough and tumble play in a safe environment</a:t>
            </a:r>
          </a:p>
          <a:p>
            <a:pPr marL="342900" lvl="0" indent="-342900">
              <a:buFont typeface="Arial" panose="020B0604020202020204" pitchFamily="34" charset="0"/>
              <a:buChar char="•"/>
            </a:pPr>
            <a:r>
              <a:rPr lang="en-GB" sz="2000" dirty="0"/>
              <a:t>Provide regular supervised play on a trampoline, </a:t>
            </a:r>
            <a:br>
              <a:rPr lang="en-GB" sz="2000" dirty="0"/>
            </a:br>
            <a:r>
              <a:rPr lang="en-GB" sz="2000" dirty="0"/>
              <a:t>with an enclosure - bouncing gives lots of </a:t>
            </a:r>
            <a:br>
              <a:rPr lang="en-GB" sz="2000" dirty="0"/>
            </a:br>
            <a:r>
              <a:rPr lang="en-GB" sz="2000" dirty="0"/>
              <a:t>proprioceptive and vestibular input</a:t>
            </a:r>
          </a:p>
          <a:p>
            <a:pPr marL="342900" lvl="0" indent="-342900">
              <a:buFont typeface="Arial" panose="020B0604020202020204" pitchFamily="34" charset="0"/>
              <a:buChar char="•"/>
            </a:pPr>
            <a:r>
              <a:rPr lang="en-GB" sz="2000" dirty="0"/>
              <a:t>Go to the park to play on the slide or swings, </a:t>
            </a:r>
            <a:br>
              <a:rPr lang="en-GB" sz="2000" dirty="0"/>
            </a:br>
            <a:r>
              <a:rPr lang="en-GB" sz="2000" dirty="0"/>
              <a:t>visit a soft play centre or visit the swimming pool </a:t>
            </a:r>
            <a:br>
              <a:rPr lang="en-GB" sz="2000" dirty="0"/>
            </a:br>
            <a:r>
              <a:rPr lang="en-GB" sz="2000" dirty="0"/>
              <a:t>for movement and games in the water.</a:t>
            </a:r>
          </a:p>
          <a:p>
            <a:endParaRPr lang="en-US" dirty="0"/>
          </a:p>
        </p:txBody>
      </p:sp>
      <p:pic>
        <p:nvPicPr>
          <p:cNvPr id="4" name="Picture 2" descr="Boy, Nature, Adventure, Young, Outdoor">
            <a:extLst>
              <a:ext uri="{FF2B5EF4-FFF2-40B4-BE49-F238E27FC236}">
                <a16:creationId xmlns:a16="http://schemas.microsoft.com/office/drawing/2014/main" id="{8EFF5CE3-36F7-4792-AF87-47A05BC54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0593" y="3893916"/>
            <a:ext cx="3341807" cy="2232248"/>
          </a:xfrm>
          <a:prstGeom prst="rect">
            <a:avLst/>
          </a:prstGeom>
          <a:noFill/>
          <a:extLst>
            <a:ext uri="{909E8E84-426E-40DD-AFC4-6F175D3DCCD1}">
              <a14:hiddenFill xmlns:a14="http://schemas.microsoft.com/office/drawing/2010/main">
                <a:solidFill>
                  <a:srgbClr val="FFFFFF"/>
                </a:solidFill>
              </a14:hiddenFill>
            </a:ext>
          </a:extLst>
        </p:spPr>
      </p:pic>
      <p:pic>
        <p:nvPicPr>
          <p:cNvPr id="6" name="module 5, slide 5">
            <a:hlinkClick r:id="" action="ppaction://media"/>
            <a:extLst>
              <a:ext uri="{FF2B5EF4-FFF2-40B4-BE49-F238E27FC236}">
                <a16:creationId xmlns:a16="http://schemas.microsoft.com/office/drawing/2014/main" id="{86BA83ED-5F2C-6A7C-9987-549913EA6E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450795"/>
            <a:ext cx="406400" cy="406400"/>
          </a:xfrm>
          <a:prstGeom prst="rect">
            <a:avLst/>
          </a:prstGeom>
        </p:spPr>
      </p:pic>
    </p:spTree>
    <p:extLst>
      <p:ext uri="{BB962C8B-B14F-4D97-AF65-F5344CB8AC3E}">
        <p14:creationId xmlns:p14="http://schemas.microsoft.com/office/powerpoint/2010/main" val="362956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Proprioception support </a:t>
            </a:r>
            <a:br>
              <a:rPr lang="en-US" dirty="0"/>
            </a:br>
            <a:r>
              <a:rPr lang="en-US" dirty="0"/>
              <a:t>strategies continued</a:t>
            </a:r>
          </a:p>
        </p:txBody>
      </p:sp>
      <p:sp>
        <p:nvSpPr>
          <p:cNvPr id="3" name="Content Placeholder 2"/>
          <p:cNvSpPr>
            <a:spLocks noGrp="1"/>
          </p:cNvSpPr>
          <p:nvPr>
            <p:ph idx="1"/>
          </p:nvPr>
        </p:nvSpPr>
        <p:spPr>
          <a:xfrm>
            <a:off x="609600" y="1733366"/>
            <a:ext cx="10972800" cy="4960397"/>
          </a:xfrm>
        </p:spPr>
        <p:txBody>
          <a:bodyPr>
            <a:normAutofit/>
          </a:bodyPr>
          <a:lstStyle/>
          <a:p>
            <a:pPr marL="0" indent="0">
              <a:buNone/>
            </a:pPr>
            <a:r>
              <a:rPr lang="en-US" sz="2000" dirty="0"/>
              <a:t>Other activities include: </a:t>
            </a:r>
          </a:p>
          <a:p>
            <a:r>
              <a:rPr lang="en-GB" altLang="en-US" sz="2000" dirty="0">
                <a:solidFill>
                  <a:schemeClr val="tx1"/>
                </a:solidFill>
              </a:rPr>
              <a:t>Pushing, pulling, moving heavy objects</a:t>
            </a:r>
          </a:p>
          <a:p>
            <a:r>
              <a:rPr lang="en-GB" altLang="en-US" sz="2000" dirty="0">
                <a:solidFill>
                  <a:schemeClr val="tx1"/>
                </a:solidFill>
              </a:rPr>
              <a:t>Carrying books or boxes around to ‘help’</a:t>
            </a:r>
          </a:p>
          <a:p>
            <a:r>
              <a:rPr lang="en-GB" altLang="en-US" sz="2000" dirty="0">
                <a:solidFill>
                  <a:schemeClr val="tx1"/>
                </a:solidFill>
              </a:rPr>
              <a:t>Crawling activities – through a tunnel, along a bench</a:t>
            </a:r>
          </a:p>
          <a:p>
            <a:r>
              <a:rPr lang="en-GB" altLang="en-US" sz="2000" dirty="0">
                <a:solidFill>
                  <a:schemeClr val="tx1"/>
                </a:solidFill>
              </a:rPr>
              <a:t>Stand to draw/play or lie on the floor to read</a:t>
            </a:r>
          </a:p>
          <a:p>
            <a:r>
              <a:rPr lang="en-GB" altLang="en-US" sz="2000" dirty="0">
                <a:solidFill>
                  <a:schemeClr val="tx1"/>
                </a:solidFill>
              </a:rPr>
              <a:t>Sitting cross legged</a:t>
            </a:r>
          </a:p>
          <a:p>
            <a:r>
              <a:rPr lang="en-GB" altLang="en-US" sz="2000" dirty="0">
                <a:solidFill>
                  <a:schemeClr val="tx1"/>
                </a:solidFill>
              </a:rPr>
              <a:t>Chairs with backs and sides</a:t>
            </a:r>
          </a:p>
          <a:p>
            <a:r>
              <a:rPr lang="en-GB" altLang="en-US" sz="2000" dirty="0">
                <a:solidFill>
                  <a:schemeClr val="tx1"/>
                </a:solidFill>
              </a:rPr>
              <a:t>Dance sacks (</a:t>
            </a:r>
            <a:r>
              <a:rPr lang="en-GB" altLang="en-US" sz="2000" dirty="0" err="1">
                <a:solidFill>
                  <a:schemeClr val="tx1"/>
                </a:solidFill>
              </a:rPr>
              <a:t>lycra</a:t>
            </a:r>
            <a:r>
              <a:rPr lang="en-GB" altLang="en-US" sz="2000" dirty="0">
                <a:solidFill>
                  <a:schemeClr val="tx1"/>
                </a:solidFill>
              </a:rPr>
              <a:t> tubes of material)</a:t>
            </a:r>
          </a:p>
          <a:p>
            <a:r>
              <a:rPr lang="en-GB" altLang="en-US" sz="2000" dirty="0">
                <a:solidFill>
                  <a:schemeClr val="tx1"/>
                </a:solidFill>
              </a:rPr>
              <a:t>Digging in the garden or sandpit</a:t>
            </a:r>
          </a:p>
          <a:p>
            <a:r>
              <a:rPr lang="en-GB" altLang="en-US" sz="2000" dirty="0">
                <a:solidFill>
                  <a:schemeClr val="tx1"/>
                </a:solidFill>
              </a:rPr>
              <a:t>Dragging wet washing out of the machine</a:t>
            </a:r>
          </a:p>
          <a:p>
            <a:r>
              <a:rPr lang="en-GB" altLang="en-US" sz="2000" dirty="0">
                <a:solidFill>
                  <a:schemeClr val="tx1"/>
                </a:solidFill>
              </a:rPr>
              <a:t>Sweeping</a:t>
            </a:r>
          </a:p>
          <a:p>
            <a:r>
              <a:rPr lang="en-GB" altLang="en-US" sz="2000" dirty="0">
                <a:solidFill>
                  <a:schemeClr val="tx1"/>
                </a:solidFill>
              </a:rPr>
              <a:t>Sit on an exercise ball to watch television</a:t>
            </a:r>
          </a:p>
          <a:p>
            <a:r>
              <a:rPr lang="en-GB" altLang="en-US" sz="2000" dirty="0">
                <a:solidFill>
                  <a:schemeClr val="tx1"/>
                </a:solidFill>
              </a:rPr>
              <a:t>Lots and lots of ‘heavy work’ activities with a purpose.</a:t>
            </a:r>
          </a:p>
          <a:p>
            <a:endParaRPr lang="en-US" dirty="0"/>
          </a:p>
        </p:txBody>
      </p:sp>
      <p:pic>
        <p:nvPicPr>
          <p:cNvPr id="4" name="Picture 4" descr="People, Activity, Boy, Child, Childhood">
            <a:extLst>
              <a:ext uri="{FF2B5EF4-FFF2-40B4-BE49-F238E27FC236}">
                <a16:creationId xmlns:a16="http://schemas.microsoft.com/office/drawing/2014/main" id="{B2E360BF-E5E1-43A9-BAE6-352593A620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1469" y="3467728"/>
            <a:ext cx="3576202" cy="2384134"/>
          </a:xfrm>
          <a:prstGeom prst="rect">
            <a:avLst/>
          </a:prstGeom>
          <a:noFill/>
          <a:extLst>
            <a:ext uri="{909E8E84-426E-40DD-AFC4-6F175D3DCCD1}">
              <a14:hiddenFill xmlns:a14="http://schemas.microsoft.com/office/drawing/2010/main">
                <a:solidFill>
                  <a:srgbClr val="FFFFFF"/>
                </a:solidFill>
              </a14:hiddenFill>
            </a:ext>
          </a:extLst>
        </p:spPr>
      </p:pic>
      <p:pic>
        <p:nvPicPr>
          <p:cNvPr id="5" name="module 5, slide 6">
            <a:hlinkClick r:id="" action="ppaction://media"/>
            <a:extLst>
              <a:ext uri="{FF2B5EF4-FFF2-40B4-BE49-F238E27FC236}">
                <a16:creationId xmlns:a16="http://schemas.microsoft.com/office/drawing/2014/main" id="{9BAB523E-A69A-4278-1B9C-5758E35EBE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3864" y="435444"/>
            <a:ext cx="406400" cy="406400"/>
          </a:xfrm>
          <a:prstGeom prst="rect">
            <a:avLst/>
          </a:prstGeom>
        </p:spPr>
      </p:pic>
    </p:spTree>
    <p:extLst>
      <p:ext uri="{BB962C8B-B14F-4D97-AF65-F5344CB8AC3E}">
        <p14:creationId xmlns:p14="http://schemas.microsoft.com/office/powerpoint/2010/main" val="249425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Oral support strategies</a:t>
            </a:r>
          </a:p>
        </p:txBody>
      </p:sp>
      <p:sp>
        <p:nvSpPr>
          <p:cNvPr id="6" name="Content Placeholder 2">
            <a:extLst>
              <a:ext uri="{FF2B5EF4-FFF2-40B4-BE49-F238E27FC236}">
                <a16:creationId xmlns:a16="http://schemas.microsoft.com/office/drawing/2014/main" id="{9E301779-FEE5-4ECB-9CD6-0DAAC5C0D969}"/>
              </a:ext>
            </a:extLst>
          </p:cNvPr>
          <p:cNvSpPr>
            <a:spLocks noGrp="1"/>
          </p:cNvSpPr>
          <p:nvPr>
            <p:ph idx="1"/>
          </p:nvPr>
        </p:nvSpPr>
        <p:spPr>
          <a:xfrm>
            <a:off x="609600" y="1600200"/>
            <a:ext cx="5187518" cy="4525963"/>
          </a:xfrm>
        </p:spPr>
        <p:txBody>
          <a:bodyPr>
            <a:normAutofit lnSpcReduction="10000"/>
          </a:bodyPr>
          <a:lstStyle/>
          <a:p>
            <a:pPr marL="0" indent="0">
              <a:lnSpc>
                <a:spcPct val="120000"/>
              </a:lnSpc>
              <a:buNone/>
            </a:pPr>
            <a:r>
              <a:rPr lang="en-US" sz="2000" b="1" dirty="0"/>
              <a:t>Under responsive</a:t>
            </a:r>
          </a:p>
          <a:p>
            <a:pPr>
              <a:lnSpc>
                <a:spcPct val="120000"/>
              </a:lnSpc>
            </a:pPr>
            <a:r>
              <a:rPr lang="en-GB" altLang="en-US" sz="2000" dirty="0">
                <a:solidFill>
                  <a:schemeClr val="tx1"/>
                </a:solidFill>
              </a:rPr>
              <a:t>Strong flavoured foods</a:t>
            </a:r>
          </a:p>
          <a:p>
            <a:pPr>
              <a:lnSpc>
                <a:spcPct val="120000"/>
              </a:lnSpc>
            </a:pPr>
            <a:r>
              <a:rPr lang="en-GB" altLang="en-US" sz="2000" dirty="0">
                <a:solidFill>
                  <a:schemeClr val="tx1"/>
                </a:solidFill>
              </a:rPr>
              <a:t>Vibration (</a:t>
            </a:r>
            <a:r>
              <a:rPr lang="en-GB" altLang="en-US" sz="2000" dirty="0" err="1">
                <a:solidFill>
                  <a:schemeClr val="tx1"/>
                </a:solidFill>
              </a:rPr>
              <a:t>eg</a:t>
            </a:r>
            <a:r>
              <a:rPr lang="en-GB" altLang="en-US" sz="2000" dirty="0">
                <a:solidFill>
                  <a:schemeClr val="tx1"/>
                </a:solidFill>
              </a:rPr>
              <a:t>: electric toothbrush)</a:t>
            </a:r>
          </a:p>
          <a:p>
            <a:pPr>
              <a:lnSpc>
                <a:spcPct val="120000"/>
              </a:lnSpc>
            </a:pPr>
            <a:r>
              <a:rPr lang="en-GB" altLang="en-US" sz="2000" dirty="0">
                <a:solidFill>
                  <a:schemeClr val="tx1"/>
                </a:solidFill>
              </a:rPr>
              <a:t>Sucking, blowing, making noises, whistles, blowing raspberries, teething toy from the freezer, children’s party straws.</a:t>
            </a:r>
          </a:p>
          <a:p>
            <a:pPr>
              <a:lnSpc>
                <a:spcPct val="120000"/>
              </a:lnSpc>
            </a:pPr>
            <a:r>
              <a:rPr lang="en-GB" altLang="en-US" sz="2000" dirty="0">
                <a:solidFill>
                  <a:schemeClr val="tx1"/>
                </a:solidFill>
              </a:rPr>
              <a:t>Crunchy snacks</a:t>
            </a:r>
          </a:p>
          <a:p>
            <a:pPr>
              <a:lnSpc>
                <a:spcPct val="120000"/>
              </a:lnSpc>
            </a:pPr>
            <a:r>
              <a:rPr lang="en-GB" altLang="en-US" sz="2000" dirty="0">
                <a:solidFill>
                  <a:schemeClr val="tx1"/>
                </a:solidFill>
              </a:rPr>
              <a:t>Sour and fizzy foods</a:t>
            </a:r>
          </a:p>
          <a:p>
            <a:pPr>
              <a:lnSpc>
                <a:spcPct val="120000"/>
              </a:lnSpc>
            </a:pPr>
            <a:r>
              <a:rPr lang="en-GB" altLang="en-US" sz="2000" dirty="0">
                <a:solidFill>
                  <a:schemeClr val="tx1"/>
                </a:solidFill>
              </a:rPr>
              <a:t>Use small sensory </a:t>
            </a:r>
            <a:br>
              <a:rPr lang="en-GB" altLang="en-US" sz="2000" dirty="0">
                <a:solidFill>
                  <a:schemeClr val="tx1"/>
                </a:solidFill>
              </a:rPr>
            </a:br>
            <a:r>
              <a:rPr lang="en-GB" altLang="en-US" sz="2000" dirty="0">
                <a:solidFill>
                  <a:schemeClr val="tx1"/>
                </a:solidFill>
              </a:rPr>
              <a:t>activities as part of </a:t>
            </a:r>
            <a:br>
              <a:rPr lang="en-GB" altLang="en-US" sz="2000" dirty="0">
                <a:solidFill>
                  <a:schemeClr val="tx1"/>
                </a:solidFill>
              </a:rPr>
            </a:br>
            <a:r>
              <a:rPr lang="en-GB" altLang="en-US" sz="2000" dirty="0">
                <a:solidFill>
                  <a:schemeClr val="tx1"/>
                </a:solidFill>
              </a:rPr>
              <a:t>their communication system.</a:t>
            </a:r>
          </a:p>
          <a:p>
            <a:pPr marL="0" indent="0">
              <a:buNone/>
            </a:pPr>
            <a:endParaRPr lang="en-US" sz="2000" b="1" dirty="0"/>
          </a:p>
        </p:txBody>
      </p:sp>
      <p:pic>
        <p:nvPicPr>
          <p:cNvPr id="7" name="Picture 6" descr="Soap Bubble, Boy, Blowing, Bubbles">
            <a:extLst>
              <a:ext uri="{FF2B5EF4-FFF2-40B4-BE49-F238E27FC236}">
                <a16:creationId xmlns:a16="http://schemas.microsoft.com/office/drawing/2014/main" id="{1A60BFE8-C420-40F8-828A-6E27DB4A83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7748" y="4081139"/>
            <a:ext cx="2268252" cy="151216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34437864-9176-4583-AA33-ACE786910E06}"/>
              </a:ext>
            </a:extLst>
          </p:cNvPr>
          <p:cNvSpPr txBox="1">
            <a:spLocks/>
          </p:cNvSpPr>
          <p:nvPr/>
        </p:nvSpPr>
        <p:spPr>
          <a:xfrm>
            <a:off x="6394882" y="1600200"/>
            <a:ext cx="5187518" cy="5679489"/>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nSpc>
                <a:spcPct val="120000"/>
              </a:lnSpc>
              <a:buFont typeface="Arial" pitchFamily="34" charset="0"/>
              <a:buNone/>
            </a:pPr>
            <a:r>
              <a:rPr lang="en-US" sz="2200" b="1" dirty="0"/>
              <a:t>Over responsive</a:t>
            </a:r>
          </a:p>
          <a:p>
            <a:pPr marL="342900" indent="-342900">
              <a:lnSpc>
                <a:spcPct val="120000"/>
              </a:lnSpc>
              <a:buFont typeface="Arial" panose="020B0604020202020204" pitchFamily="34" charset="0"/>
              <a:buChar char="•"/>
            </a:pPr>
            <a:r>
              <a:rPr lang="en-GB" altLang="en-US" sz="2200" dirty="0"/>
              <a:t>Deep pressure to lips and palate</a:t>
            </a:r>
          </a:p>
          <a:p>
            <a:pPr marL="342900" indent="-342900">
              <a:lnSpc>
                <a:spcPct val="120000"/>
              </a:lnSpc>
              <a:buFont typeface="Arial" panose="020B0604020202020204" pitchFamily="34" charset="0"/>
              <a:buChar char="•"/>
            </a:pPr>
            <a:r>
              <a:rPr lang="en-GB" altLang="en-US" sz="2200" dirty="0"/>
              <a:t>Chewing - a teething ring, chewy tube </a:t>
            </a:r>
          </a:p>
          <a:p>
            <a:pPr marL="342900" indent="-342900">
              <a:lnSpc>
                <a:spcPct val="120000"/>
              </a:lnSpc>
              <a:buFont typeface="Arial" panose="020B0604020202020204" pitchFamily="34" charset="0"/>
              <a:buChar char="•"/>
            </a:pPr>
            <a:r>
              <a:rPr lang="en-GB" altLang="en-US" sz="2200" dirty="0"/>
              <a:t>Forewarn of need to touch</a:t>
            </a:r>
          </a:p>
          <a:p>
            <a:pPr marL="342900" indent="-342900">
              <a:lnSpc>
                <a:spcPct val="120000"/>
              </a:lnSpc>
              <a:buFont typeface="Arial" panose="020B0604020202020204" pitchFamily="34" charset="0"/>
              <a:buChar char="•"/>
            </a:pPr>
            <a:r>
              <a:rPr lang="en-GB" altLang="en-US" sz="2200" dirty="0"/>
              <a:t>Build choice into essential activities with a definite end point</a:t>
            </a:r>
          </a:p>
          <a:p>
            <a:pPr marL="342900" indent="-342900">
              <a:lnSpc>
                <a:spcPct val="120000"/>
              </a:lnSpc>
              <a:buFont typeface="Arial" panose="020B0604020202020204" pitchFamily="34" charset="0"/>
              <a:buChar char="•"/>
            </a:pPr>
            <a:r>
              <a:rPr lang="en-GB" altLang="en-US" sz="2200" dirty="0"/>
              <a:t>Use bland tasting foods</a:t>
            </a:r>
          </a:p>
          <a:p>
            <a:pPr marL="342900" indent="-342900">
              <a:lnSpc>
                <a:spcPct val="120000"/>
              </a:lnSpc>
              <a:buFont typeface="Arial" panose="020B0604020202020204" pitchFamily="34" charset="0"/>
              <a:buChar char="•"/>
            </a:pPr>
            <a:r>
              <a:rPr lang="en-GB" altLang="en-US" sz="2200" dirty="0"/>
              <a:t>Reduce the pressure on the child to eat foods they are unsure of</a:t>
            </a:r>
          </a:p>
          <a:p>
            <a:pPr marL="342900" indent="-342900">
              <a:lnSpc>
                <a:spcPct val="120000"/>
              </a:lnSpc>
              <a:buFont typeface="Arial" panose="020B0604020202020204" pitchFamily="34" charset="0"/>
              <a:buChar char="•"/>
            </a:pPr>
            <a:r>
              <a:rPr lang="en-GB" altLang="en-US" sz="2200" dirty="0"/>
              <a:t>Avoid strong perfumes, scented cosmetics, fabric conditioners or air fresheners</a:t>
            </a:r>
          </a:p>
          <a:p>
            <a:pPr marL="342900" indent="-342900">
              <a:lnSpc>
                <a:spcPct val="120000"/>
              </a:lnSpc>
              <a:buFont typeface="Arial" panose="020B0604020202020204" pitchFamily="34" charset="0"/>
              <a:buChar char="•"/>
            </a:pPr>
            <a:r>
              <a:rPr lang="en-GB" altLang="en-US" sz="2200" dirty="0"/>
              <a:t>Work away from areas with food smells.</a:t>
            </a:r>
          </a:p>
          <a:p>
            <a:pPr marL="0" indent="0">
              <a:buFont typeface="Arial" pitchFamily="34" charset="0"/>
              <a:buNone/>
            </a:pPr>
            <a:endParaRPr lang="en-US" sz="2000" b="1" dirty="0"/>
          </a:p>
        </p:txBody>
      </p:sp>
      <p:pic>
        <p:nvPicPr>
          <p:cNvPr id="4" name="module 5, slide 7">
            <a:hlinkClick r:id="" action="ppaction://media"/>
            <a:extLst>
              <a:ext uri="{FF2B5EF4-FFF2-40B4-BE49-F238E27FC236}">
                <a16:creationId xmlns:a16="http://schemas.microsoft.com/office/drawing/2014/main" id="{3B36A3D9-D10F-C895-2C12-11DF10EA0D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0011" y="393700"/>
            <a:ext cx="406400" cy="406400"/>
          </a:xfrm>
          <a:prstGeom prst="rect">
            <a:avLst/>
          </a:prstGeom>
        </p:spPr>
      </p:pic>
    </p:spTree>
    <p:extLst>
      <p:ext uri="{BB962C8B-B14F-4D97-AF65-F5344CB8AC3E}">
        <p14:creationId xmlns:p14="http://schemas.microsoft.com/office/powerpoint/2010/main" val="380166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Vestibular support strategies</a:t>
            </a:r>
          </a:p>
        </p:txBody>
      </p:sp>
      <p:sp>
        <p:nvSpPr>
          <p:cNvPr id="6" name="Content Placeholder 2">
            <a:extLst>
              <a:ext uri="{FF2B5EF4-FFF2-40B4-BE49-F238E27FC236}">
                <a16:creationId xmlns:a16="http://schemas.microsoft.com/office/drawing/2014/main" id="{B423195C-BD0F-4E57-9DEF-85FB0CF73375}"/>
              </a:ext>
            </a:extLst>
          </p:cNvPr>
          <p:cNvSpPr>
            <a:spLocks noGrp="1"/>
          </p:cNvSpPr>
          <p:nvPr>
            <p:ph idx="1"/>
          </p:nvPr>
        </p:nvSpPr>
        <p:spPr>
          <a:xfrm>
            <a:off x="609600" y="1813264"/>
            <a:ext cx="5187518" cy="4525963"/>
          </a:xfrm>
        </p:spPr>
        <p:txBody>
          <a:bodyPr>
            <a:normAutofit lnSpcReduction="10000"/>
          </a:bodyPr>
          <a:lstStyle/>
          <a:p>
            <a:pPr marL="0" indent="0">
              <a:lnSpc>
                <a:spcPct val="120000"/>
              </a:lnSpc>
              <a:buNone/>
            </a:pPr>
            <a:r>
              <a:rPr lang="en-US" sz="2000" b="1" dirty="0"/>
              <a:t>Under responsive</a:t>
            </a:r>
          </a:p>
          <a:p>
            <a:r>
              <a:rPr lang="en-GB" altLang="en-US" sz="2000" dirty="0">
                <a:solidFill>
                  <a:schemeClr val="tx1"/>
                </a:solidFill>
                <a:cs typeface="Arial" panose="020B0604020202020204" pitchFamily="34" charset="0"/>
              </a:rPr>
              <a:t>Structure movement activities into routine before asking them to sit still</a:t>
            </a:r>
          </a:p>
          <a:p>
            <a:r>
              <a:rPr lang="en-GB" altLang="en-US" sz="2000" dirty="0">
                <a:solidFill>
                  <a:schemeClr val="tx1"/>
                </a:solidFill>
                <a:cs typeface="Arial" panose="020B0604020202020204" pitchFamily="34" charset="0"/>
              </a:rPr>
              <a:t>Allow them to lean against objects when required to balance/sit down</a:t>
            </a:r>
          </a:p>
          <a:p>
            <a:r>
              <a:rPr lang="en-GB" altLang="en-US" sz="2000" dirty="0">
                <a:solidFill>
                  <a:schemeClr val="tx1"/>
                </a:solidFill>
                <a:cs typeface="Arial" panose="020B0604020202020204" pitchFamily="34" charset="0"/>
              </a:rPr>
              <a:t>Allow them to seek more supportive seating</a:t>
            </a:r>
          </a:p>
          <a:p>
            <a:r>
              <a:rPr lang="en-GB" altLang="en-US" sz="2000" dirty="0">
                <a:solidFill>
                  <a:schemeClr val="tx1"/>
                </a:solidFill>
                <a:cs typeface="Arial" panose="020B0604020202020204" pitchFamily="34" charset="0"/>
              </a:rPr>
              <a:t>Try a ‘move and sit’ cushion for table top activities</a:t>
            </a:r>
          </a:p>
          <a:p>
            <a:r>
              <a:rPr lang="en-GB" altLang="en-US" sz="2000" dirty="0">
                <a:solidFill>
                  <a:schemeClr val="tx1"/>
                </a:solidFill>
                <a:cs typeface="Arial" panose="020B0604020202020204" pitchFamily="34" charset="0"/>
              </a:rPr>
              <a:t>Structure movement breaks during longer seated activities</a:t>
            </a:r>
          </a:p>
          <a:p>
            <a:r>
              <a:rPr lang="en-GB" altLang="en-US" sz="2000" dirty="0">
                <a:solidFill>
                  <a:schemeClr val="tx1"/>
                </a:solidFill>
                <a:cs typeface="Arial" panose="020B0604020202020204" pitchFamily="34" charset="0"/>
              </a:rPr>
              <a:t>Provide activities requiring different body positions (obstacle courses are good).</a:t>
            </a:r>
          </a:p>
          <a:p>
            <a:pPr marL="0" indent="0">
              <a:buNone/>
            </a:pPr>
            <a:endParaRPr lang="en-US" sz="2000" b="1" dirty="0"/>
          </a:p>
        </p:txBody>
      </p:sp>
      <p:sp>
        <p:nvSpPr>
          <p:cNvPr id="7" name="Content Placeholder 2">
            <a:extLst>
              <a:ext uri="{FF2B5EF4-FFF2-40B4-BE49-F238E27FC236}">
                <a16:creationId xmlns:a16="http://schemas.microsoft.com/office/drawing/2014/main" id="{9FE64AE6-110F-4F68-A566-28E6341B258C}"/>
              </a:ext>
            </a:extLst>
          </p:cNvPr>
          <p:cNvSpPr txBox="1">
            <a:spLocks/>
          </p:cNvSpPr>
          <p:nvPr/>
        </p:nvSpPr>
        <p:spPr>
          <a:xfrm>
            <a:off x="6394882" y="1813263"/>
            <a:ext cx="5187518" cy="494264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nSpc>
                <a:spcPct val="120000"/>
              </a:lnSpc>
              <a:buFont typeface="Arial" pitchFamily="34" charset="0"/>
              <a:buNone/>
            </a:pPr>
            <a:r>
              <a:rPr lang="en-US" sz="2000" b="1" dirty="0"/>
              <a:t>Over responsive</a:t>
            </a:r>
          </a:p>
          <a:p>
            <a:pPr marL="285750" indent="-285750">
              <a:buFont typeface="Arial" panose="020B0604020202020204" pitchFamily="34" charset="0"/>
              <a:buChar char="•"/>
            </a:pPr>
            <a:r>
              <a:rPr lang="en-GB" altLang="en-US" sz="2000" dirty="0">
                <a:solidFill>
                  <a:schemeClr val="tx1"/>
                </a:solidFill>
              </a:rPr>
              <a:t>Allow your child to control the movement</a:t>
            </a:r>
          </a:p>
          <a:p>
            <a:pPr marL="285750" indent="-285750">
              <a:buFont typeface="Arial" panose="020B0604020202020204" pitchFamily="34" charset="0"/>
              <a:buChar char="•"/>
            </a:pPr>
            <a:r>
              <a:rPr lang="en-GB" altLang="en-US" sz="2000" dirty="0">
                <a:solidFill>
                  <a:schemeClr val="tx1"/>
                </a:solidFill>
              </a:rPr>
              <a:t>Do not force them into movement situations or environments that are scary</a:t>
            </a:r>
          </a:p>
          <a:p>
            <a:pPr marL="285750" indent="-285750">
              <a:buFont typeface="Arial" panose="020B0604020202020204" pitchFamily="34" charset="0"/>
              <a:buChar char="•"/>
            </a:pPr>
            <a:r>
              <a:rPr lang="en-GB" altLang="en-US" sz="2000" dirty="0">
                <a:solidFill>
                  <a:schemeClr val="tx1"/>
                </a:solidFill>
              </a:rPr>
              <a:t>Use playground/park </a:t>
            </a:r>
            <a:br>
              <a:rPr lang="en-GB" altLang="en-US" sz="2000" dirty="0">
                <a:solidFill>
                  <a:schemeClr val="tx1"/>
                </a:solidFill>
              </a:rPr>
            </a:br>
            <a:r>
              <a:rPr lang="en-GB" altLang="en-US" sz="2000" dirty="0">
                <a:solidFill>
                  <a:schemeClr val="tx1"/>
                </a:solidFill>
              </a:rPr>
              <a:t>equipment that allows their </a:t>
            </a:r>
            <a:br>
              <a:rPr lang="en-GB" altLang="en-US" sz="2000" dirty="0">
                <a:solidFill>
                  <a:schemeClr val="tx1"/>
                </a:solidFill>
              </a:rPr>
            </a:br>
            <a:r>
              <a:rPr lang="en-GB" altLang="en-US" sz="2000" dirty="0">
                <a:solidFill>
                  <a:schemeClr val="tx1"/>
                </a:solidFill>
              </a:rPr>
              <a:t>feet to remain on or close to </a:t>
            </a:r>
            <a:br>
              <a:rPr lang="en-GB" altLang="en-US" sz="2000" dirty="0">
                <a:solidFill>
                  <a:schemeClr val="tx1"/>
                </a:solidFill>
              </a:rPr>
            </a:br>
            <a:r>
              <a:rPr lang="en-GB" altLang="en-US" sz="2000" dirty="0">
                <a:solidFill>
                  <a:schemeClr val="tx1"/>
                </a:solidFill>
              </a:rPr>
              <a:t>the ground</a:t>
            </a:r>
          </a:p>
          <a:p>
            <a:pPr marL="285750" indent="-285750">
              <a:buFont typeface="Arial" panose="020B0604020202020204" pitchFamily="34" charset="0"/>
              <a:buChar char="•"/>
            </a:pPr>
            <a:r>
              <a:rPr lang="en-GB" altLang="en-US" sz="2000" dirty="0">
                <a:solidFill>
                  <a:schemeClr val="tx1"/>
                </a:solidFill>
              </a:rPr>
              <a:t>Practice slow and rhythmical/predictable movements first - linear is good</a:t>
            </a:r>
          </a:p>
          <a:p>
            <a:pPr marL="285750" indent="-285750">
              <a:buFont typeface="Arial" panose="020B0604020202020204" pitchFamily="34" charset="0"/>
              <a:buChar char="•"/>
            </a:pPr>
            <a:r>
              <a:rPr lang="en-GB" altLang="en-US" sz="2000" dirty="0">
                <a:solidFill>
                  <a:schemeClr val="tx1"/>
                </a:solidFill>
              </a:rPr>
              <a:t>Avoid fast movements before expecting them to settle</a:t>
            </a:r>
          </a:p>
          <a:p>
            <a:pPr marL="285750" indent="-285750">
              <a:buFont typeface="Arial" panose="020B0604020202020204" pitchFamily="34" charset="0"/>
              <a:buChar char="•"/>
            </a:pPr>
            <a:r>
              <a:rPr lang="en-GB" altLang="en-US" sz="2000" dirty="0">
                <a:solidFill>
                  <a:schemeClr val="tx1"/>
                </a:solidFill>
              </a:rPr>
              <a:t>They might work better in different body orientation – for example, lying down.</a:t>
            </a:r>
          </a:p>
          <a:p>
            <a:pPr marL="0" indent="0">
              <a:buFont typeface="Arial" pitchFamily="34" charset="0"/>
              <a:buNone/>
            </a:pPr>
            <a:endParaRPr lang="en-US" sz="2000" b="1" dirty="0"/>
          </a:p>
        </p:txBody>
      </p:sp>
      <p:pic>
        <p:nvPicPr>
          <p:cNvPr id="8" name="Picture 7" descr="Swing, Son, Happy, Kid, Mother">
            <a:extLst>
              <a:ext uri="{FF2B5EF4-FFF2-40B4-BE49-F238E27FC236}">
                <a16:creationId xmlns:a16="http://schemas.microsoft.com/office/drawing/2014/main" id="{FD95C631-4239-44F4-9946-3AD29F7EB2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9320" y="3491144"/>
            <a:ext cx="1549453" cy="1032969"/>
          </a:xfrm>
          <a:prstGeom prst="rect">
            <a:avLst/>
          </a:prstGeom>
          <a:noFill/>
          <a:extLst>
            <a:ext uri="{909E8E84-426E-40DD-AFC4-6F175D3DCCD1}">
              <a14:hiddenFill xmlns:a14="http://schemas.microsoft.com/office/drawing/2010/main">
                <a:solidFill>
                  <a:srgbClr val="FFFFFF"/>
                </a:solidFill>
              </a14:hiddenFill>
            </a:ext>
          </a:extLst>
        </p:spPr>
      </p:pic>
      <p:pic>
        <p:nvPicPr>
          <p:cNvPr id="3" name="module 5, slide 8">
            <a:hlinkClick r:id="" action="ppaction://media"/>
            <a:extLst>
              <a:ext uri="{FF2B5EF4-FFF2-40B4-BE49-F238E27FC236}">
                <a16:creationId xmlns:a16="http://schemas.microsoft.com/office/drawing/2014/main" id="{A44A19C4-BA04-5B8A-2B4B-FBE23D9C45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1429" y="596900"/>
            <a:ext cx="406400" cy="406400"/>
          </a:xfrm>
          <a:prstGeom prst="rect">
            <a:avLst/>
          </a:prstGeom>
        </p:spPr>
      </p:pic>
    </p:spTree>
    <p:extLst>
      <p:ext uri="{BB962C8B-B14F-4D97-AF65-F5344CB8AC3E}">
        <p14:creationId xmlns:p14="http://schemas.microsoft.com/office/powerpoint/2010/main" val="251990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support strategies</a:t>
            </a:r>
          </a:p>
        </p:txBody>
      </p:sp>
      <p:sp>
        <p:nvSpPr>
          <p:cNvPr id="6" name="Content Placeholder 2">
            <a:extLst>
              <a:ext uri="{FF2B5EF4-FFF2-40B4-BE49-F238E27FC236}">
                <a16:creationId xmlns:a16="http://schemas.microsoft.com/office/drawing/2014/main" id="{0356F256-3C89-47B3-A811-13907321878F}"/>
              </a:ext>
            </a:extLst>
          </p:cNvPr>
          <p:cNvSpPr>
            <a:spLocks noGrp="1"/>
          </p:cNvSpPr>
          <p:nvPr>
            <p:ph idx="1"/>
          </p:nvPr>
        </p:nvSpPr>
        <p:spPr>
          <a:xfrm>
            <a:off x="609600" y="1813264"/>
            <a:ext cx="5187518" cy="4525963"/>
          </a:xfrm>
        </p:spPr>
        <p:txBody>
          <a:bodyPr>
            <a:normAutofit/>
          </a:bodyPr>
          <a:lstStyle/>
          <a:p>
            <a:pPr marL="0" indent="0">
              <a:lnSpc>
                <a:spcPct val="120000"/>
              </a:lnSpc>
              <a:buNone/>
            </a:pPr>
            <a:r>
              <a:rPr lang="en-US" sz="2000" b="1" dirty="0"/>
              <a:t>Under responsive</a:t>
            </a:r>
          </a:p>
          <a:p>
            <a:pPr marL="457200">
              <a:lnSpc>
                <a:spcPct val="80000"/>
              </a:lnSpc>
            </a:pPr>
            <a:r>
              <a:rPr lang="en-GB" altLang="en-US" sz="2000" dirty="0">
                <a:solidFill>
                  <a:schemeClr val="tx1"/>
                </a:solidFill>
              </a:rPr>
              <a:t>Remove visual clutter from their play area, to allow focused attention on required toy/book etc</a:t>
            </a:r>
          </a:p>
          <a:p>
            <a:pPr marL="457200">
              <a:lnSpc>
                <a:spcPct val="80000"/>
              </a:lnSpc>
            </a:pPr>
            <a:r>
              <a:rPr lang="en-GB" altLang="en-US" sz="2000" dirty="0">
                <a:solidFill>
                  <a:schemeClr val="tx1"/>
                </a:solidFill>
              </a:rPr>
              <a:t>Use bright colours for contrast</a:t>
            </a:r>
          </a:p>
          <a:p>
            <a:pPr marL="457200">
              <a:lnSpc>
                <a:spcPct val="80000"/>
              </a:lnSpc>
            </a:pPr>
            <a:r>
              <a:rPr lang="en-GB" altLang="en-US" sz="2000" dirty="0">
                <a:solidFill>
                  <a:schemeClr val="tx1"/>
                </a:solidFill>
              </a:rPr>
              <a:t>Provide clear boundaries or borders when mark making</a:t>
            </a:r>
          </a:p>
          <a:p>
            <a:pPr marL="457200">
              <a:lnSpc>
                <a:spcPct val="80000"/>
              </a:lnSpc>
            </a:pPr>
            <a:r>
              <a:rPr lang="en-GB" altLang="en-US" sz="2000" dirty="0">
                <a:solidFill>
                  <a:schemeClr val="tx1"/>
                </a:solidFill>
              </a:rPr>
              <a:t>Use activities with movement in them to keep stimulating the eyes</a:t>
            </a:r>
          </a:p>
          <a:p>
            <a:pPr marL="457200">
              <a:lnSpc>
                <a:spcPct val="80000"/>
              </a:lnSpc>
            </a:pPr>
            <a:r>
              <a:rPr lang="en-GB" altLang="en-US" sz="2000" dirty="0">
                <a:solidFill>
                  <a:schemeClr val="tx1"/>
                </a:solidFill>
              </a:rPr>
              <a:t>Play with a torch or ‘carnival toys’ that light, spin and flash</a:t>
            </a:r>
          </a:p>
          <a:p>
            <a:pPr marL="457200">
              <a:lnSpc>
                <a:spcPct val="80000"/>
              </a:lnSpc>
            </a:pPr>
            <a:r>
              <a:rPr lang="en-GB" altLang="en-US" sz="2000" dirty="0">
                <a:solidFill>
                  <a:schemeClr val="tx1"/>
                </a:solidFill>
              </a:rPr>
              <a:t>Use screen time – for a specific, time-managed activity.</a:t>
            </a:r>
          </a:p>
          <a:p>
            <a:pPr marL="0" indent="0">
              <a:buNone/>
            </a:pPr>
            <a:endParaRPr lang="en-US" sz="2000" b="1" dirty="0"/>
          </a:p>
        </p:txBody>
      </p:sp>
      <p:pic>
        <p:nvPicPr>
          <p:cNvPr id="1026" name="Picture 2" descr="Free photos of Flashlight">
            <a:extLst>
              <a:ext uri="{FF2B5EF4-FFF2-40B4-BE49-F238E27FC236}">
                <a16:creationId xmlns:a16="http://schemas.microsoft.com/office/drawing/2014/main" id="{8143F0D9-74C7-4CAF-B56F-BCC6F20E6F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046" y="244764"/>
            <a:ext cx="2033154" cy="135543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DB88CBB5-A219-41A0-9665-167823C6B6F8}"/>
              </a:ext>
            </a:extLst>
          </p:cNvPr>
          <p:cNvSpPr txBox="1">
            <a:spLocks/>
          </p:cNvSpPr>
          <p:nvPr/>
        </p:nvSpPr>
        <p:spPr>
          <a:xfrm>
            <a:off x="6394884" y="1813263"/>
            <a:ext cx="518751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nSpc>
                <a:spcPct val="120000"/>
              </a:lnSpc>
              <a:buFont typeface="Arial" pitchFamily="34" charset="0"/>
              <a:buNone/>
            </a:pPr>
            <a:r>
              <a:rPr lang="en-US" sz="2000" b="1" dirty="0"/>
              <a:t>Over responsive</a:t>
            </a:r>
          </a:p>
          <a:p>
            <a:pPr marL="457200">
              <a:lnSpc>
                <a:spcPct val="80000"/>
              </a:lnSpc>
            </a:pPr>
            <a:r>
              <a:rPr lang="en-GB" altLang="en-US" sz="2000" dirty="0">
                <a:solidFill>
                  <a:schemeClr val="tx1"/>
                </a:solidFill>
              </a:rPr>
              <a:t>Avoid fluorescent or bright lights when possible</a:t>
            </a:r>
          </a:p>
          <a:p>
            <a:pPr marL="457200">
              <a:lnSpc>
                <a:spcPct val="80000"/>
              </a:lnSpc>
            </a:pPr>
            <a:r>
              <a:rPr lang="en-GB" altLang="en-US" sz="2000" dirty="0">
                <a:solidFill>
                  <a:schemeClr val="tx1"/>
                </a:solidFill>
              </a:rPr>
              <a:t>Encourage wearing of peaked cap or hat, or children’s sunglasses</a:t>
            </a:r>
          </a:p>
          <a:p>
            <a:pPr marL="457200">
              <a:lnSpc>
                <a:spcPct val="80000"/>
              </a:lnSpc>
            </a:pPr>
            <a:r>
              <a:rPr lang="en-GB" altLang="en-US" sz="2000" dirty="0">
                <a:solidFill>
                  <a:schemeClr val="tx1"/>
                </a:solidFill>
              </a:rPr>
              <a:t>Reduce visual distractions - de-clutter.</a:t>
            </a:r>
          </a:p>
          <a:p>
            <a:pPr marL="457200">
              <a:lnSpc>
                <a:spcPct val="80000"/>
              </a:lnSpc>
            </a:pPr>
            <a:r>
              <a:rPr lang="en-GB" altLang="en-US" sz="2000" dirty="0">
                <a:solidFill>
                  <a:schemeClr val="tx1"/>
                </a:solidFill>
              </a:rPr>
              <a:t>Allow time to retreat from bright environments</a:t>
            </a:r>
          </a:p>
          <a:p>
            <a:pPr marL="457200">
              <a:lnSpc>
                <a:spcPct val="80000"/>
              </a:lnSpc>
            </a:pPr>
            <a:r>
              <a:rPr lang="en-GB" altLang="en-US" sz="2000" dirty="0">
                <a:solidFill>
                  <a:schemeClr val="tx1"/>
                </a:solidFill>
              </a:rPr>
              <a:t>Avoid flickering and flashing lights</a:t>
            </a:r>
          </a:p>
          <a:p>
            <a:pPr marL="457200">
              <a:lnSpc>
                <a:spcPct val="80000"/>
              </a:lnSpc>
            </a:pPr>
            <a:r>
              <a:rPr lang="en-GB" altLang="en-US" sz="2000" dirty="0">
                <a:solidFill>
                  <a:schemeClr val="tx1"/>
                </a:solidFill>
              </a:rPr>
              <a:t>Forewarn about bright environments.</a:t>
            </a:r>
          </a:p>
          <a:p>
            <a:pPr marL="0" indent="0">
              <a:buFont typeface="Arial" pitchFamily="34" charset="0"/>
              <a:buNone/>
            </a:pPr>
            <a:endParaRPr lang="en-US" sz="2000" b="1" dirty="0"/>
          </a:p>
        </p:txBody>
      </p:sp>
      <p:pic>
        <p:nvPicPr>
          <p:cNvPr id="3" name="module 5, slide 9">
            <a:hlinkClick r:id="" action="ppaction://media"/>
            <a:extLst>
              <a:ext uri="{FF2B5EF4-FFF2-40B4-BE49-F238E27FC236}">
                <a16:creationId xmlns:a16="http://schemas.microsoft.com/office/drawing/2014/main" id="{BE7CE95D-B94D-CFDA-5CA1-848345249D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57781" y="596900"/>
            <a:ext cx="406400" cy="406400"/>
          </a:xfrm>
          <a:prstGeom prst="rect">
            <a:avLst/>
          </a:prstGeom>
        </p:spPr>
      </p:pic>
    </p:spTree>
    <p:extLst>
      <p:ext uri="{BB962C8B-B14F-4D97-AF65-F5344CB8AC3E}">
        <p14:creationId xmlns:p14="http://schemas.microsoft.com/office/powerpoint/2010/main" val="121675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9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mpany background present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spDef>
      <a:spPr>
        <a:solidFill>
          <a:schemeClr val="tx2"/>
        </a:solidFill>
        <a:ln>
          <a:solidFill>
            <a:schemeClr val="tx2"/>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mpany meeting presentation.potx" id="{77F2D8A2-507B-4878-B2FF-8D528D9C7FD9}" vid="{1CC704D5-A0BA-4179-BDE4-EF17843D99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846A898219BAD468E83AC3E046A2543" ma:contentTypeVersion="2" ma:contentTypeDescription="Create a new document." ma:contentTypeScope="" ma:versionID="83a815c1bef632887f637ff066cbbf7c">
  <xsd:schema xmlns:xsd="http://www.w3.org/2001/XMLSchema" xmlns:xs="http://www.w3.org/2001/XMLSchema" xmlns:p="http://schemas.microsoft.com/office/2006/metadata/properties" xmlns:ns3="fe2eab23-1ad6-4249-ae31-05a6703877a9" targetNamespace="http://schemas.microsoft.com/office/2006/metadata/properties" ma:root="true" ma:fieldsID="e782a8387422ceb3cd725229c76e032f" ns3:_="">
    <xsd:import namespace="fe2eab23-1ad6-4249-ae31-05a6703877a9"/>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2eab23-1ad6-4249-ae31-05a6703877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4E8ACE-0A9B-4007-BD34-2622595E02B1}">
  <ds:schemaRefs>
    <ds:schemaRef ds:uri="http://schemas.microsoft.com/office/2006/metadata/properties"/>
    <ds:schemaRef ds:uri="http://schemas.openxmlformats.org/package/2006/metadata/core-properties"/>
    <ds:schemaRef ds:uri="http://purl.org/dc/dcmitype/"/>
    <ds:schemaRef ds:uri="http://purl.org/dc/terms/"/>
    <ds:schemaRef ds:uri="fe2eab23-1ad6-4249-ae31-05a6703877a9"/>
    <ds:schemaRef ds:uri="http://www.w3.org/XML/1998/namespace"/>
    <ds:schemaRef ds:uri="http://schemas.microsoft.com/office/2006/documentManagement/types"/>
    <ds:schemaRef ds:uri="http://purl.org/dc/elements/1.1/"/>
    <ds:schemaRef ds:uri="http://schemas.microsoft.com/office/infopath/2007/PartnerControls"/>
  </ds:schemaRefs>
</ds:datastoreItem>
</file>

<file path=customXml/itemProps2.xml><?xml version="1.0" encoding="utf-8"?>
<ds:datastoreItem xmlns:ds="http://schemas.openxmlformats.org/officeDocument/2006/customXml" ds:itemID="{D6609F35-5400-496B-BA95-B563AAD6C47B}">
  <ds:schemaRefs>
    <ds:schemaRef ds:uri="http://schemas.microsoft.com/sharepoint/v3/contenttype/forms"/>
  </ds:schemaRefs>
</ds:datastoreItem>
</file>

<file path=customXml/itemProps3.xml><?xml version="1.0" encoding="utf-8"?>
<ds:datastoreItem xmlns:ds="http://schemas.openxmlformats.org/officeDocument/2006/customXml" ds:itemID="{8EFCB39B-EAEC-4930-8766-68C699DDA8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2eab23-1ad6-4249-ae31-05a6703877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Company meeting presentation</Template>
  <TotalTime>138</TotalTime>
  <Words>1969</Words>
  <Application>Microsoft Office PowerPoint</Application>
  <PresentationFormat>Widescreen</PresentationFormat>
  <Paragraphs>168</Paragraphs>
  <Slides>16</Slides>
  <Notes>0</Notes>
  <HiddenSlides>0</HiddenSlides>
  <MMClips>16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Company background presentation</vt:lpstr>
      <vt:lpstr>Strategies to Try at Home for your Younger Child</vt:lpstr>
      <vt:lpstr>Sensory processing in  younger children</vt:lpstr>
      <vt:lpstr>Touch</vt:lpstr>
      <vt:lpstr>Tactile support strategies</vt:lpstr>
      <vt:lpstr>Proprioception support strategies</vt:lpstr>
      <vt:lpstr>Proprioception support  strategies continued</vt:lpstr>
      <vt:lpstr>Oral support strategies</vt:lpstr>
      <vt:lpstr>Vestibular support strategies</vt:lpstr>
      <vt:lpstr>Visual support strategies</vt:lpstr>
      <vt:lpstr>Auditory support strategies</vt:lpstr>
      <vt:lpstr>Sleep</vt:lpstr>
      <vt:lpstr>Follow a calming bedtime routine</vt:lpstr>
      <vt:lpstr>Calming strategies… Top tips</vt:lpstr>
      <vt:lpstr>Calming strategies… Top tips continued</vt:lpstr>
      <vt:lpstr>Other ideas to support a  ‘just right’ level of regulation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 to Try at Home for your Younger Child</dc:title>
  <dc:creator>Gates, Meghan</dc:creator>
  <cp:lastModifiedBy>Larcombe, Hilary</cp:lastModifiedBy>
  <cp:revision>11</cp:revision>
  <dcterms:created xsi:type="dcterms:W3CDTF">2022-06-14T15:39:51Z</dcterms:created>
  <dcterms:modified xsi:type="dcterms:W3CDTF">2022-09-20T15:08:07Z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0x0101002846A898219BAD468E83AC3E046A2543</vt:lpwstr>
  </property>
</Properties>
</file>