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026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6EB7E-651C-4981-8E45-14103F9D160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19F1-1B17-4C82-BE92-32063927A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2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CE30-A697-4C0B-A230-EF1DB80EE9E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2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CE30-A697-4C0B-A230-EF1DB80EE9E6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2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CE30-A697-4C0B-A230-EF1DB80EE9E6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5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6CE30-A697-4C0B-A230-EF1DB80EE9E6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CE30-A697-4C0B-A230-EF1DB80EE9E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3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24CA9E-B8B3-4DCE-87D8-25F1453A88DC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1F42A0-B061-4601-8773-6D289011AF9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9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50C732-B265-404B-8180-7920749C0830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608C33-1058-4233-8316-6228369BEBC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8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7C4ECD-F0FA-43E0-BD7D-6F5188ED8CD7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3D0A1-CAD1-42EB-83F1-E9CB05F007C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2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A8F4F6-A53D-4802-8AB4-987D38DD732D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3E5A9-C602-4B37-B693-FC094B3023F1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2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6F4CB0-F101-4357-B4A9-C2859A01B02A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E04E0-8311-4938-A38B-4ADEC982820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5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AE2C17-5E66-496E-ABAC-E5D3A4A8D9BC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494A48-4E47-49A6-8B9B-C633CD6F77E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7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B3C27E-67DA-455B-B0EF-F17A41F0C840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B6C294-645F-45B8-A975-55D6FA7C59D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1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B91EB0-AE08-45ED-B793-A1F8D42C20D1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261461-F7FE-48BE-B536-1CAF9A617BF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9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B5E061-592D-4068-97C5-5C4610E08D0A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BFD591-6E2F-48FA-8870-BE678B0C67B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2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39A211-8DBC-4A21-9068-05F0B6C8F58F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AED0F2-95CE-4F0A-88AC-5F324411422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7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284F5E-7A94-4F00-B8B2-A60AFE3002F2}" type="datetime1">
              <a:rPr lang="en-GB">
                <a:solidFill>
                  <a:prstClr val="black"/>
                </a:solidFill>
              </a:rPr>
              <a:pPr>
                <a:defRPr/>
              </a:pPr>
              <a:t>17/02/2021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06F3BC-C97C-49A6-9F10-01B50F92CD5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0988"/>
            <a:ext cx="48958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3336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10223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Group 1"/>
          <p:cNvGrpSpPr>
            <a:grpSpLocks/>
          </p:cNvGrpSpPr>
          <p:nvPr/>
        </p:nvGrpSpPr>
        <p:grpSpPr bwMode="auto">
          <a:xfrm>
            <a:off x="0" y="6237288"/>
            <a:ext cx="9144000" cy="620712"/>
            <a:chOff x="0" y="6237288"/>
            <a:chExt cx="9144000" cy="620711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0" y="6237288"/>
              <a:ext cx="9144000" cy="620711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US" altLang="en-US" sz="480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0" y="6365875"/>
              <a:ext cx="9144000" cy="338137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GB" altLang="en-US" sz="1600" i="1" smtClean="0">
                  <a:solidFill>
                    <a:prstClr val="white"/>
                  </a:solidFill>
                  <a:latin typeface="Arial" charset="0"/>
                  <a:ea typeface="MS PGothic" pitchFamily="34" charset="-128"/>
                  <a:cs typeface="Arial" charset="0"/>
                </a:rPr>
                <a:t>Outstanding care for our patients in ways which matter to them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3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E5A9-C602-4B37-B693-FC094B3023F1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99592" y="2448611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Folic Acid, Vitamin B12 and Iron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7544" y="3886200"/>
            <a:ext cx="84969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  <a:defRPr/>
            </a:pPr>
            <a:r>
              <a:rPr lang="en-GB" dirty="0" smtClean="0">
                <a:solidFill>
                  <a:prstClr val="black"/>
                </a:solidFill>
              </a:rPr>
              <a:t>West Dorset Integrated Acute and Community Dietetics Service </a:t>
            </a:r>
            <a:r>
              <a:rPr lang="en-GB" b="1" dirty="0" smtClean="0">
                <a:solidFill>
                  <a:prstClr val="black"/>
                </a:solidFill>
              </a:rPr>
              <a:t>  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612" y="1236752"/>
            <a:ext cx="8229600" cy="1143000"/>
          </a:xfrm>
        </p:spPr>
        <p:txBody>
          <a:bodyPr/>
          <a:lstStyle/>
          <a:p>
            <a:r>
              <a:rPr lang="en-GB" b="1" dirty="0">
                <a:cs typeface="Arial" panose="020B0604020202020204" pitchFamily="34" charset="0"/>
              </a:rPr>
              <a:t>Folic Acid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251" y="2094518"/>
            <a:ext cx="6131024" cy="4209331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vitamin B12, needed to form red blood cells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Sources of Folic Acid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Spinach, kale, Brussels sprouts, cabbage, broccoli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Beans and legumes (e.g. peas,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blackeye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beans)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Yeast and beef extracts (remember to pick gluten-free versions)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Oranges and orange juice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Whole grain foods (choose gluten-free versions)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Poultry, pork, shellfish and liver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Fortified foods (e.g. some brands of breakfast cereals – check the label)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E5A9-C602-4B37-B693-FC094B3023F1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 descr="orange, juice, drinks, fruit, drink, fresh, lemon, vitamin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07" y="3401566"/>
            <a:ext cx="11521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bea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21366"/>
            <a:ext cx="151320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afy Greens_Lacinato Kale/Arugula/Curly Kale/Spinach/Coll… | Flick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1"/>
          <a:stretch/>
        </p:blipFill>
        <p:spPr bwMode="auto">
          <a:xfrm>
            <a:off x="7073602" y="1808252"/>
            <a:ext cx="162361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97" y="4725144"/>
            <a:ext cx="1330846" cy="180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Royalty-free wholegrain photos free download | Pxfu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15695"/>
            <a:ext cx="1296144" cy="7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Breakfast Cereal Oats - Free photo on Pixabay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0" t="14363" r="27958" b="17252"/>
          <a:stretch/>
        </p:blipFill>
        <p:spPr bwMode="auto">
          <a:xfrm>
            <a:off x="2771800" y="5315695"/>
            <a:ext cx="1028700" cy="10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encrypted-tbn0.gstatic.com/images?q=tbn%3AANd9GcQd55ig8c_dtyDj0dzwBcgV4A0sGNSLaS4IvfLQ-ZqwEQZscnJn5ys3as3AvUpcODtJKIaVdPSY&amp;usqp=CA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35324"/>
            <a:ext cx="1000125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Shellfish,lobster,fresh,free pictures, free photos - free image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449"/>
            <a:ext cx="1340739" cy="9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/>
          <a:lstStyle/>
          <a:p>
            <a:r>
              <a:rPr lang="en-GB" b="1" dirty="0">
                <a:cs typeface="Arial" panose="020B0604020202020204" pitchFamily="34" charset="0"/>
              </a:rPr>
              <a:t>Vitamin B12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913431"/>
            <a:ext cx="6264696" cy="4320480"/>
          </a:xfrm>
        </p:spPr>
        <p:txBody>
          <a:bodyPr>
            <a:normAutofit fontScale="55000" lnSpcReduction="20000"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Used to reproduce DNA, make healthy blood cells and is essential for nerves to work properly.</a:t>
            </a:r>
          </a:p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Sources of B12</a:t>
            </a:r>
          </a:p>
          <a:p>
            <a:pPr lvl="1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Meat products (especially liver)</a:t>
            </a:r>
          </a:p>
          <a:p>
            <a:pPr lvl="1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Fish (especially shellfish and oily fish)</a:t>
            </a:r>
          </a:p>
          <a:p>
            <a:pPr lvl="1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Dairy products</a:t>
            </a:r>
          </a:p>
          <a:p>
            <a:pPr lvl="1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Fortified foods, which can include breakfast cereals, yeast extracts, soya yoghurts and non-dairy milks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If your diet doesn’t include animal products, aim for two fortified foods per day (aiming for 3mcg) or take a supplement (10mcg/day or 2000mcg/week)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E5A9-C602-4B37-B693-FC094B3023F1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97" y="4725144"/>
            <a:ext cx="1330846" cy="180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beef, stew meat, stew, meat, food, cooking, raw | Piki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1330846" cy="11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solated Rainbow Trout Freshwater - Free photo o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17" y="2658508"/>
            <a:ext cx="2138826" cy="7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led swiss cheese - swiss food | Free 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36" y="3645024"/>
            <a:ext cx="782907" cy="7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ear, glass bottle, white, liquid, milk bottle, milk, bottle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36" y="3484785"/>
            <a:ext cx="672801" cy="11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/>
          <a:lstStyle/>
          <a:p>
            <a:r>
              <a:rPr lang="en-GB" b="1" dirty="0">
                <a:cs typeface="Arial" panose="020B0604020202020204" pitchFamily="34" charset="0"/>
              </a:rPr>
              <a:t>Folic acid and </a:t>
            </a:r>
            <a:r>
              <a:rPr lang="en-GB" b="1" dirty="0" smtClean="0">
                <a:cs typeface="Arial" panose="020B0604020202020204" pitchFamily="34" charset="0"/>
              </a:rPr>
              <a:t>B12 Deficiencies</a:t>
            </a:r>
            <a:endParaRPr lang="en-GB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Symptoms of deficiency: fatigue, pallor and breathlessness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Treating deficiency: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B12 injection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Folic Acid oral supplements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E5A9-C602-4B37-B693-FC094B3023F1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EA16AA-18D8-40FE-9D68-3CCF04AD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/>
          <a:lstStyle/>
          <a:p>
            <a:r>
              <a:rPr lang="en-GB" b="1" dirty="0">
                <a:cs typeface="Arial" panose="020B0604020202020204" pitchFamily="34" charset="0"/>
              </a:rPr>
              <a:t>Iron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3C42F-DB42-4240-8D2E-E0058312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164488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Mineral with many different roles, including helping oxygen transport around the body and maintaining a healthy immune system</a:t>
            </a:r>
          </a:p>
          <a:p>
            <a:r>
              <a:rPr lang="en-GB" dirty="0"/>
              <a:t>There are two types of iron in the diet: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31BC4C-0DF1-4FD9-A6DA-C6BAB990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E5A9-C602-4B37-B693-FC094B3023F1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25AEB67-22F2-4CD5-8565-185800B5E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98884"/>
              </p:ext>
            </p:extLst>
          </p:nvPr>
        </p:nvGraphicFramePr>
        <p:xfrm>
          <a:off x="539552" y="3536626"/>
          <a:ext cx="8157592" cy="2844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78796">
                  <a:extLst>
                    <a:ext uri="{9D8B030D-6E8A-4147-A177-3AD203B41FA5}">
                      <a16:colId xmlns="" xmlns:a16="http://schemas.microsoft.com/office/drawing/2014/main" val="858835377"/>
                    </a:ext>
                  </a:extLst>
                </a:gridCol>
                <a:gridCol w="4078796">
                  <a:extLst>
                    <a:ext uri="{9D8B030D-6E8A-4147-A177-3AD203B41FA5}">
                      <a16:colId xmlns="" xmlns:a16="http://schemas.microsoft.com/office/drawing/2014/main" val="1596736419"/>
                    </a:ext>
                  </a:extLst>
                </a:gridCol>
              </a:tblGrid>
              <a:tr h="4952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GB" sz="2000" b="1" dirty="0">
                          <a:effectLst/>
                        </a:rPr>
                        <a:t>Haem iron (animal-based sources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i="1" dirty="0">
                          <a:effectLst/>
                        </a:rPr>
                        <a:t>most easily absorbed</a:t>
                      </a:r>
                      <a:endParaRPr lang="en-GB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Non-Haem iron (plant-based)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i="1" dirty="0">
                          <a:effectLst/>
                        </a:rPr>
                        <a:t>less easily absorbed</a:t>
                      </a:r>
                      <a:endParaRPr lang="en-GB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52708"/>
                  </a:ext>
                </a:extLst>
              </a:tr>
              <a:tr h="194173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effectLst/>
                        </a:rPr>
                        <a:t>Red meat (beef, lamb, pork)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effectLst/>
                        </a:rPr>
                        <a:t>Fish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effectLst/>
                        </a:rPr>
                        <a:t>Poultry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effectLst/>
                        </a:rPr>
                        <a:t>Egg yolk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effectLst/>
                        </a:rPr>
                        <a:t>Green leafy vegetables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Pulses and legumes (e.g. beans, peas, lentils)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Tofu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Nuts and seeds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Dried fruit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09146784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AB47C-3FF6-4D98-A18A-56210755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r>
              <a:rPr lang="en-GB" b="1" dirty="0" smtClean="0">
                <a:cs typeface="Arial" panose="020B0604020202020204" pitchFamily="34" charset="0"/>
              </a:rPr>
              <a:t>Increasing Iron Absorption</a:t>
            </a:r>
            <a:endParaRPr lang="en-GB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6290DD-813C-46BC-9D18-22C5B4377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Tips to optimise iron intake and absorption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strict gluten-free diet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optimise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your gut’s ability to absorb the iron in your diet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Include a source of vitamin C, such as fruit or vegetables, alongside iron-rich foods, to boost absorption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Have a source of Haem iron alongside non-Haem foods, e.g. red meat alongside vegetables, to boost the absorption of non-haem foods 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foods can inhibit iron absorption, including tea, coffee and chocolate, so try to avoid having these with meals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There are also some foods fortified with iron, such as cereals, that can be included in your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diet – look out for this on product packaging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Deficiency: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Symptoms include tiredness, pale skin, shortness of breath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 may be prescribed supplements if you are found to be iron deficient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7E43054-EECE-4856-8792-5351E916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3E5A9-C602-4B37-B693-FC094B3023F1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eliac group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B421770371B448F06AADAC8BE3CB4" ma:contentTypeVersion="1" ma:contentTypeDescription="Create a new document." ma:contentTypeScope="" ma:versionID="d5a2b598ebfe0cb9359132802d3b85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765EC0-C1E3-437D-8318-4BA0F9A88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76CC73-ABB1-4733-8C2F-3AB6157AA1CC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5FD77C6-53E1-4DB4-A337-2735CCA497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(4:3)</PresentationFormat>
  <Paragraphs>60</Paragraphs>
  <Slides>6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Coeliac group presentation</vt:lpstr>
      <vt:lpstr>PowerPoint Presentation</vt:lpstr>
      <vt:lpstr>Folic Acid</vt:lpstr>
      <vt:lpstr>Vitamin B12</vt:lpstr>
      <vt:lpstr>Folic acid and B12 Deficiencies</vt:lpstr>
      <vt:lpstr>Iron</vt:lpstr>
      <vt:lpstr>Increasing Iron Absorption</vt:lpstr>
    </vt:vector>
  </TitlesOfParts>
  <Company>Dorset County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Kerslake</dc:creator>
  <cp:lastModifiedBy>Meghan Hindley</cp:lastModifiedBy>
  <cp:revision>2</cp:revision>
  <dcterms:created xsi:type="dcterms:W3CDTF">2020-11-06T09:52:26Z</dcterms:created>
  <dcterms:modified xsi:type="dcterms:W3CDTF">2021-02-17T16:32:23Z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0x010100408B421770371B448F06AADAC8BE3CB4</vt:lpwstr>
  </property>
</Properties>
</file>