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9"/>
  </p:notesMasterIdLst>
  <p:sldIdLst>
    <p:sldId id="257" r:id="rId5"/>
    <p:sldId id="258" r:id="rId6"/>
    <p:sldId id="259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2261" autoAdjust="0"/>
  </p:normalViewPr>
  <p:slideViewPr>
    <p:cSldViewPr>
      <p:cViewPr varScale="1">
        <p:scale>
          <a:sx n="117" d="100"/>
          <a:sy n="117" d="100"/>
        </p:scale>
        <p:origin x="-151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3EA9A2-EC74-4514-B723-3CDE0C7ACA68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85EAA-32D5-4559-8254-C0B5E67C03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405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B82687-C85C-4C08-B54C-0F19994ACF2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6CE30-A697-4C0B-A230-EF1DB80EE9E6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140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AF02D0-0F73-43B7-BBB6-3C3CBE5975D2}" type="slidenum">
              <a:rPr lang="en-GB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GB" alt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AF02D0-0F73-43B7-BBB6-3C3CBE5975D2}" type="slidenum">
              <a:rPr lang="en-GB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C24CA9E-B8B3-4DCE-87D8-25F1453A88DC}" type="datetime1">
              <a:rPr lang="en-GB">
                <a:solidFill>
                  <a:prstClr val="black"/>
                </a:solidFill>
              </a:rPr>
              <a:pPr>
                <a:defRPr/>
              </a:pPr>
              <a:t>17/02/2021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E1F42A0-B061-4601-8773-6D289011AF91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48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06896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650C732-B265-404B-8180-7920749C0830}" type="datetime1">
              <a:rPr lang="en-GB">
                <a:solidFill>
                  <a:prstClr val="black"/>
                </a:solidFill>
              </a:rPr>
              <a:pPr>
                <a:defRPr/>
              </a:pPr>
              <a:t>17/02/2021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5608C33-1058-4233-8316-6228369BEBCF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0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97C4ECD-F0FA-43E0-BD7D-6F5188ED8CD7}" type="datetime1">
              <a:rPr lang="en-GB">
                <a:solidFill>
                  <a:prstClr val="black"/>
                </a:solidFill>
              </a:rPr>
              <a:pPr>
                <a:defRPr/>
              </a:pPr>
              <a:t>17/02/2021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3D0A1-CAD1-42EB-83F1-E9CB05F007CF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217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06896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9A8F4F6-A53D-4802-8AB4-987D38DD732D}" type="datetime1">
              <a:rPr lang="en-GB">
                <a:solidFill>
                  <a:prstClr val="black"/>
                </a:solidFill>
              </a:rPr>
              <a:pPr>
                <a:defRPr/>
              </a:pPr>
              <a:t>17/02/2021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B3E5A9-C602-4B37-B693-FC094B3023F1}" type="slidenum">
              <a:rPr lang="en-GB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118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F6F4CB0-F101-4357-B4A9-C2859A01B02A}" type="datetime1">
              <a:rPr lang="en-GB">
                <a:solidFill>
                  <a:prstClr val="black"/>
                </a:solidFill>
              </a:rPr>
              <a:pPr>
                <a:defRPr/>
              </a:pPr>
              <a:t>17/02/2021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6E04E0-8311-4938-A38B-4ADEC982820D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603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06896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CAE2C17-5E66-496E-ABAC-E5D3A4A8D9BC}" type="datetime1">
              <a:rPr lang="en-GB">
                <a:solidFill>
                  <a:prstClr val="black"/>
                </a:solidFill>
              </a:rPr>
              <a:pPr>
                <a:defRPr/>
              </a:pPr>
              <a:t>17/02/2021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A494A48-4E47-49A6-8B9B-C633CD6F77E6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312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06896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AB3C27E-67DA-455B-B0EF-F17A41F0C840}" type="datetime1">
              <a:rPr lang="en-GB">
                <a:solidFill>
                  <a:prstClr val="black"/>
                </a:solidFill>
              </a:rPr>
              <a:pPr>
                <a:defRPr/>
              </a:pPr>
              <a:t>17/02/2021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B6C294-645F-45B8-A975-55D6FA7C59D2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775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06896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AB91EB0-AE08-45ED-B793-A1F8D42C20D1}" type="datetime1">
              <a:rPr lang="en-GB">
                <a:solidFill>
                  <a:prstClr val="black"/>
                </a:solidFill>
              </a:rPr>
              <a:pPr>
                <a:defRPr/>
              </a:pPr>
              <a:t>17/02/2021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261461-F7FE-48BE-B536-1CAF9A617BF5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550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4B5E061-592D-4068-97C5-5C4610E08D0A}" type="datetime1">
              <a:rPr lang="en-GB">
                <a:solidFill>
                  <a:prstClr val="black"/>
                </a:solidFill>
              </a:rPr>
              <a:pPr>
                <a:defRPr/>
              </a:pPr>
              <a:t>17/02/2021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7BFD591-6E2F-48FA-8870-BE678B0C67BA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999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039A211-8DBC-4A21-9068-05F0B6C8F58F}" type="datetime1">
              <a:rPr lang="en-GB">
                <a:solidFill>
                  <a:prstClr val="black"/>
                </a:solidFill>
              </a:rPr>
              <a:pPr>
                <a:defRPr/>
              </a:pPr>
              <a:t>17/02/2021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0AED0F2-95CE-4F0A-88AC-5F3244114229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037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284F5E-7A94-4F00-B8B2-A60AFE3002F2}" type="datetime1">
              <a:rPr lang="en-GB">
                <a:solidFill>
                  <a:prstClr val="black"/>
                </a:solidFill>
              </a:rPr>
              <a:pPr>
                <a:defRPr/>
              </a:pPr>
              <a:t>17/02/2021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606F3BC-C97C-49A6-9F10-01B50F92CD53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762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80988"/>
            <a:ext cx="489585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15888"/>
            <a:ext cx="233362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0" y="102235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9" name="Group 1"/>
          <p:cNvGrpSpPr>
            <a:grpSpLocks/>
          </p:cNvGrpSpPr>
          <p:nvPr/>
        </p:nvGrpSpPr>
        <p:grpSpPr bwMode="auto">
          <a:xfrm>
            <a:off x="0" y="6237288"/>
            <a:ext cx="9144000" cy="620712"/>
            <a:chOff x="0" y="6237288"/>
            <a:chExt cx="9144000" cy="620711"/>
          </a:xfrm>
        </p:grpSpPr>
        <p:sp>
          <p:nvSpPr>
            <p:cNvPr id="7" name="Rectangle 11"/>
            <p:cNvSpPr>
              <a:spLocks noChangeArrowheads="1"/>
            </p:cNvSpPr>
            <p:nvPr/>
          </p:nvSpPr>
          <p:spPr bwMode="auto">
            <a:xfrm>
              <a:off x="0" y="6237288"/>
              <a:ext cx="9144000" cy="620711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37931725" indent="-37474525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altLang="en-US" sz="4800" smtClean="0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0" y="6365875"/>
              <a:ext cx="9144000" cy="338137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37931725" indent="-37474525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GB" altLang="en-US" sz="1600" i="1" smtClean="0">
                  <a:solidFill>
                    <a:prstClr val="white"/>
                  </a:solidFill>
                  <a:latin typeface="Arial" charset="0"/>
                  <a:ea typeface="MS PGothic" pitchFamily="34" charset="-128"/>
                  <a:cs typeface="Arial" charset="0"/>
                </a:rPr>
                <a:t>Outstanding care for our patients in ways which matter to them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6757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microsoft.com/office/2007/relationships/media" Target="../media/media3.wav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openxmlformats.org/officeDocument/2006/relationships/image" Target="../media/image3.png"/><Relationship Id="rId5" Type="http://schemas.microsoft.com/office/2007/relationships/media" Target="../media/media4.wav"/><Relationship Id="rId10" Type="http://schemas.openxmlformats.org/officeDocument/2006/relationships/image" Target="../media/image5.jpeg"/><Relationship Id="rId4" Type="http://schemas.openxmlformats.org/officeDocument/2006/relationships/audio" Target="../media/media3.wav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6.wav"/><Relationship Id="rId7" Type="http://schemas.openxmlformats.org/officeDocument/2006/relationships/image" Target="../media/image6.jpe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6.wav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8.wav"/><Relationship Id="rId7" Type="http://schemas.openxmlformats.org/officeDocument/2006/relationships/image" Target="../media/image3.png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8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 bwMode="auto">
          <a:xfrm>
            <a:off x="829816" y="2201863"/>
            <a:ext cx="7772400" cy="1470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z="4800" b="1" dirty="0" smtClean="0"/>
              <a:t>Prescriptions, Vaccinations and DEXA scans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467544" y="3886200"/>
            <a:ext cx="8496944" cy="1752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 typeface="Arial" charset="0"/>
              <a:buNone/>
              <a:defRPr/>
            </a:pPr>
            <a:r>
              <a:rPr lang="en-GB" dirty="0" smtClean="0">
                <a:solidFill>
                  <a:prstClr val="black"/>
                </a:solidFill>
              </a:rPr>
              <a:t>West Dorset Integrated Acute and Community Dietetics Service </a:t>
            </a:r>
            <a:r>
              <a:rPr lang="en-GB" b="1" dirty="0" smtClean="0">
                <a:solidFill>
                  <a:prstClr val="black"/>
                </a:solidFill>
              </a:rPr>
              <a:t>  </a:t>
            </a:r>
            <a:endParaRPr lang="en-GB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56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050" y="1916832"/>
            <a:ext cx="8229600" cy="4525963"/>
          </a:xfrm>
        </p:spPr>
        <p:txBody>
          <a:bodyPr/>
          <a:lstStyle/>
          <a:p>
            <a:pPr eaLnBrk="1" fontAlgn="ctr" hangingPunct="1"/>
            <a:r>
              <a:rPr lang="en-US" b="1" dirty="0" smtClean="0"/>
              <a:t>Gluten-free </a:t>
            </a:r>
            <a:r>
              <a:rPr lang="en-US" b="1" dirty="0"/>
              <a:t>foods with ACBS approval:</a:t>
            </a:r>
            <a:endParaRPr lang="en-GB" dirty="0"/>
          </a:p>
          <a:p>
            <a:pPr marL="0" indent="0" eaLnBrk="1" fontAlgn="ctr" hangingPunct="1">
              <a:buNone/>
            </a:pPr>
            <a:r>
              <a:rPr lang="en-GB" dirty="0" smtClean="0"/>
              <a:t>- Bread </a:t>
            </a:r>
            <a:r>
              <a:rPr lang="en-GB" dirty="0"/>
              <a:t>/ rolls</a:t>
            </a:r>
          </a:p>
          <a:p>
            <a:pPr marL="0" indent="0" eaLnBrk="1" fontAlgn="ctr" hangingPunct="1">
              <a:buNone/>
            </a:pPr>
            <a:r>
              <a:rPr lang="en-GB" dirty="0" smtClean="0"/>
              <a:t>- Flour-type </a:t>
            </a:r>
            <a:r>
              <a:rPr lang="en-GB" dirty="0"/>
              <a:t>mixes</a:t>
            </a:r>
          </a:p>
          <a:p>
            <a:r>
              <a:rPr lang="en-US" dirty="0"/>
              <a:t>Unit allowance is based on age and gender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B3E5A9-C602-4B37-B693-FC094B3023F1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2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55650" y="1052513"/>
            <a:ext cx="7772400" cy="147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sz="4800" b="1" dirty="0" smtClean="0">
                <a:solidFill>
                  <a:prstClr val="black"/>
                </a:solidFill>
              </a:rPr>
              <a:t>Prescriptions</a:t>
            </a:r>
            <a:endParaRPr lang="en-GB" altLang="en-US" sz="4800" b="1" dirty="0" smtClean="0">
              <a:solidFill>
                <a:prstClr val="black"/>
              </a:solidFill>
            </a:endParaRPr>
          </a:p>
        </p:txBody>
      </p:sp>
      <p:pic>
        <p:nvPicPr>
          <p:cNvPr id="1026" name="Picture 2" descr="C:\Users\kera\AppData\Local\Microsoft\Windows\INetCache\IE\4H1HT1OX\800px-Jean_victor_balin_bread.svg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823460"/>
            <a:ext cx="1631449" cy="74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era\AppData\Local\Microsoft\Windows\INetCache\IE\53YADWBV\300px-Wheat_flour[1]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850" y="4725144"/>
            <a:ext cx="1517915" cy="113843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23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4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043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735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 bwMode="auto">
          <a:xfrm>
            <a:off x="755650" y="1052513"/>
            <a:ext cx="7772400" cy="1470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48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Vaccinations</a:t>
            </a:r>
            <a:endParaRPr lang="en-GB" altLang="en-US" sz="4800" b="1" dirty="0" smtClean="0"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1773238"/>
            <a:ext cx="6688138" cy="3217862"/>
          </a:xfrm>
        </p:spPr>
        <p:txBody>
          <a:bodyPr/>
          <a:lstStyle/>
          <a:p>
            <a:pPr marL="457200" indent="-457200" algn="l" eaLnBrk="1" hangingPunct="1">
              <a:buFont typeface="Arial" panose="020B0604020202020204" pitchFamily="34" charset="0"/>
              <a:buChar char="•"/>
              <a:defRPr/>
            </a:pPr>
            <a:endParaRPr lang="en-GB" b="1" dirty="0" smtClean="0"/>
          </a:p>
          <a:p>
            <a:pPr marL="457200" indent="-457200" algn="l" eaLnBrk="1" hangingPunct="1">
              <a:buFont typeface="Arial" panose="020B0604020202020204" pitchFamily="34" charset="0"/>
              <a:buChar char="•"/>
              <a:defRPr/>
            </a:pPr>
            <a:r>
              <a:rPr lang="en-GB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Influenza (Flu)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•"/>
              <a:defRPr/>
            </a:pPr>
            <a:r>
              <a:rPr lang="en-GB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Meningococcal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•"/>
              <a:defRPr/>
            </a:pPr>
            <a:r>
              <a:rPr lang="en-GB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Pneumococcal </a:t>
            </a:r>
          </a:p>
          <a:p>
            <a:pPr algn="l" eaLnBrk="1" hangingPunct="1">
              <a:defRPr/>
            </a:pPr>
            <a:r>
              <a:rPr lang="en-GB" sz="4000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2050" name="Picture 2" descr="C:\Users\kera\AppData\Local\Microsoft\Windows\INetCache\IE\4H1HT1OX\Adult-Vaccine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564904"/>
            <a:ext cx="2719131" cy="180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13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5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72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 bwMode="auto">
          <a:xfrm>
            <a:off x="755650" y="1052513"/>
            <a:ext cx="7772400" cy="1470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3600" b="1" dirty="0">
                <a:cs typeface="Arial" panose="020B0604020202020204" pitchFamily="34" charset="0"/>
              </a:rPr>
              <a:t>Dual Energy X-ray Absorptiometry </a:t>
            </a:r>
            <a:r>
              <a:rPr lang="en-GB" sz="3600" b="1" dirty="0" smtClean="0">
                <a:cs typeface="Arial" panose="020B0604020202020204" pitchFamily="34" charset="0"/>
              </a:rPr>
              <a:t>(DEXA)</a:t>
            </a:r>
            <a:r>
              <a:rPr lang="en-GB" altLang="en-US" sz="3600" b="1" dirty="0" smtClean="0">
                <a:cs typeface="Arial" panose="020B0604020202020204" pitchFamily="34" charset="0"/>
              </a:rPr>
              <a:t> scans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1773238"/>
            <a:ext cx="7632898" cy="3217862"/>
          </a:xfrm>
        </p:spPr>
        <p:txBody>
          <a:bodyPr/>
          <a:lstStyle/>
          <a:p>
            <a:pPr marL="457200" indent="-457200" algn="l" eaLnBrk="1" hangingPunct="1">
              <a:buFont typeface="Arial" panose="020B0604020202020204" pitchFamily="34" charset="0"/>
              <a:buChar char="•"/>
              <a:defRPr/>
            </a:pPr>
            <a:endParaRPr lang="en-GB" b="1" dirty="0" smtClean="0">
              <a:solidFill>
                <a:schemeClr val="tx1"/>
              </a:solidFill>
            </a:endParaRPr>
          </a:p>
          <a:p>
            <a:pPr marL="571500" indent="-571500" algn="l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DEXA scan measures bone mineral </a:t>
            </a:r>
            <a:r>
              <a:rPr lang="en-GB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density</a:t>
            </a:r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71500" indent="-571500" algn="l" eaLnBrk="1" hangingPunct="1"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 to diagnose or assess osteoporosis risk </a:t>
            </a:r>
          </a:p>
          <a:p>
            <a:pPr marL="571500" indent="-571500" algn="l" eaLnBrk="1" hangingPunct="1"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 should be made by Consultant/ GP on an individual basis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37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6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18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oeliac group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8B421770371B448F06AADAC8BE3CB4" ma:contentTypeVersion="1" ma:contentTypeDescription="Create a new document." ma:contentTypeScope="" ma:versionID="d5a2b598ebfe0cb9359132802d3b85a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6E0EAE-AA87-4C2E-8A78-66144AE68EEC}">
  <ds:schemaRefs>
    <ds:schemaRef ds:uri="http://purl.org/dc/dcmitype/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sharepoint/v3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70CC3E6E-B486-456C-81D1-825065CB7A4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7F90C4F-904B-42F2-935E-18490E6543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</Words>
  <Application>Microsoft Office PowerPoint</Application>
  <PresentationFormat>On-screen Show (4:3)</PresentationFormat>
  <Paragraphs>23</Paragraphs>
  <Slides>4</Slides>
  <Notes>4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Coeliac group presentation</vt:lpstr>
      <vt:lpstr>Prescriptions, Vaccinations and DEXA scans</vt:lpstr>
      <vt:lpstr>PowerPoint Presentation</vt:lpstr>
      <vt:lpstr>Vaccinations</vt:lpstr>
      <vt:lpstr>Dual Energy X-ray Absorptiometry (DEXA) scans</vt:lpstr>
    </vt:vector>
  </TitlesOfParts>
  <Company>Dorset County Hospital NHS Foundation Trust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Prescriptions, Vaccinations and DEXA scans</dc:title>
  <dc:creator>Amy Kerslake</dc:creator>
  <cp:lastModifiedBy>Meghan Hindley</cp:lastModifiedBy>
  <cp:revision>2</cp:revision>
  <dcterms:created xsi:type="dcterms:W3CDTF">2020-11-06T09:56:24Z</dcterms:created>
  <dcterms:modified xsi:type="dcterms:W3CDTF">2021-02-17T16:33:03Z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0x010100408B421770371B448F06AADAC8BE3CB4</vt:lpwstr>
  </property>
</Properties>
</file>