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6"/>
  </p:notesMasterIdLst>
  <p:handoutMasterIdLst>
    <p:handoutMasterId r:id="rId37"/>
  </p:handoutMasterIdLst>
  <p:sldIdLst>
    <p:sldId id="283" r:id="rId5"/>
    <p:sldId id="271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5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00FC0-9E7A-4C53-8A3B-3C3C9A736C4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8944F-81ED-4843-A3E6-D41A69087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14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122B6-E47E-4A80-A9F3-23FD10D674F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1C5CE-222C-4659-9A99-B99FC42AF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25"/>
            <a:ext cx="10972800" cy="16002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349BF3EA-1A78-4F07-BDC0-C8A1BD461199}" type="datetimeFigureOut">
              <a:rPr lang="en-US" smtClean="0"/>
              <a:pPr/>
              <a:t>3/30/2023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ts val="4800"/>
        </a:lnSpc>
        <a:spcBef>
          <a:spcPct val="0"/>
        </a:spcBef>
        <a:buNone/>
        <a:defRPr sz="480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hyperlink" Target="http://www.tinknstink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64854"/>
            <a:ext cx="10363200" cy="1764146"/>
          </a:xfrm>
        </p:spPr>
        <p:txBody>
          <a:bodyPr/>
          <a:lstStyle/>
          <a:p>
            <a:r>
              <a:rPr lang="en-US" dirty="0"/>
              <a:t>Sensory Self-care </a:t>
            </a:r>
            <a:br>
              <a:rPr lang="en-US" dirty="0"/>
            </a:br>
            <a:r>
              <a:rPr lang="en-US" dirty="0"/>
              <a:t>for Everyone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7476E51-AC29-40B8-8238-8E36E6E27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525" y="120396"/>
            <a:ext cx="3236623" cy="122503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563FFF-DCBE-4321-A8FA-8D8E8366FA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9"/>
          <a:stretch/>
        </p:blipFill>
        <p:spPr>
          <a:xfrm>
            <a:off x="5159534" y="4731798"/>
            <a:ext cx="1872932" cy="14645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739CD1-E1E2-466A-B985-D412682D1B43}"/>
              </a:ext>
            </a:extLst>
          </p:cNvPr>
          <p:cNvSpPr txBox="1"/>
          <p:nvPr/>
        </p:nvSpPr>
        <p:spPr>
          <a:xfrm>
            <a:off x="1254710" y="6412661"/>
            <a:ext cx="9682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Children’s Therapy Department, Children’s Centre, Damers Road, Dorchester, DT1 21B			01305 254744</a:t>
            </a:r>
            <a:endParaRPr lang="en-GB" sz="1200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9C2260-0DBC-4888-B99D-A738BF879524}"/>
              </a:ext>
            </a:extLst>
          </p:cNvPr>
          <p:cNvSpPr txBox="1">
            <a:spLocks/>
          </p:cNvSpPr>
          <p:nvPr/>
        </p:nvSpPr>
        <p:spPr>
          <a:xfrm>
            <a:off x="914400" y="3510379"/>
            <a:ext cx="10363200" cy="1140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Using Sensations to Help </a:t>
            </a:r>
            <a:br>
              <a:rPr lang="en-US" sz="4000" dirty="0"/>
            </a:br>
            <a:r>
              <a:rPr lang="en-US" sz="4000" dirty="0"/>
              <a:t>us Feel ‘Just Right’</a:t>
            </a: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55DF046C-58CF-47ED-A843-C7BCF32FA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4236" y="2910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1634-EA16-46BA-A1EC-E8569454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01" y="1"/>
            <a:ext cx="11437398" cy="1600200"/>
          </a:xfrm>
        </p:spPr>
        <p:txBody>
          <a:bodyPr/>
          <a:lstStyle/>
          <a:p>
            <a:r>
              <a:rPr lang="en-GB" dirty="0"/>
              <a:t>Sensations can help bring the body back to balance and cope with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F40B4-F925-4531-B544-871C100C6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0177"/>
            <a:ext cx="10972800" cy="4525963"/>
          </a:xfrm>
        </p:spPr>
        <p:txBody>
          <a:bodyPr>
            <a:normAutofit/>
          </a:bodyPr>
          <a:lstStyle/>
          <a:p>
            <a:pPr marL="0" lvl="0" indent="0" algn="l" fontAlgn="base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We often do this instinctively:</a:t>
            </a:r>
          </a:p>
          <a:p>
            <a:pPr marL="0" lvl="0" indent="0" algn="l" fontAlgn="base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000" b="1" dirty="0">
                <a:solidFill>
                  <a:srgbClr val="C00000"/>
                </a:solidFill>
                <a:cs typeface="Arial" charset="0"/>
              </a:rPr>
              <a:t>High energy:</a:t>
            </a:r>
          </a:p>
          <a:p>
            <a:pPr fontAlgn="base">
              <a:spcAft>
                <a:spcPts val="600"/>
              </a:spcAft>
              <a:buClr>
                <a:srgbClr val="C00000"/>
              </a:buClr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Eat something sweet or salty when stressed</a:t>
            </a:r>
          </a:p>
          <a:p>
            <a:pPr fontAlgn="base">
              <a:spcAft>
                <a:spcPts val="600"/>
              </a:spcAft>
              <a:buClr>
                <a:srgbClr val="C00000"/>
              </a:buClr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Go to our rooms and shut the door.</a:t>
            </a:r>
          </a:p>
          <a:p>
            <a:pPr marL="285750" algn="l">
              <a:spcAft>
                <a:spcPts val="600"/>
              </a:spcAft>
              <a:buClr>
                <a:srgbClr val="FF3399"/>
              </a:buClr>
            </a:pPr>
            <a:endParaRPr lang="en-GB" altLang="en-US" sz="2000" b="1" dirty="0">
              <a:solidFill>
                <a:srgbClr val="00B0F0"/>
              </a:solidFill>
              <a:cs typeface="Arial" charset="0"/>
            </a:endParaRPr>
          </a:p>
          <a:p>
            <a:pPr marL="0" indent="0" algn="l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000" b="1" dirty="0">
                <a:solidFill>
                  <a:srgbClr val="0070C0"/>
                </a:solidFill>
                <a:cs typeface="Arial" charset="0"/>
              </a:rPr>
              <a:t>Low energy:</a:t>
            </a:r>
          </a:p>
          <a:p>
            <a:pPr>
              <a:spcAft>
                <a:spcPts val="600"/>
              </a:spcAft>
              <a:buClr>
                <a:srgbClr val="0070C0"/>
              </a:buClr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Stick loud music on to get us going</a:t>
            </a:r>
          </a:p>
          <a:p>
            <a:pPr>
              <a:spcAft>
                <a:spcPts val="600"/>
              </a:spcAft>
              <a:buClr>
                <a:srgbClr val="0070C0"/>
              </a:buClr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Have a shower to wake us up.</a:t>
            </a:r>
          </a:p>
          <a:p>
            <a:pPr marL="742950" lvl="1" algn="l">
              <a:spcAft>
                <a:spcPts val="600"/>
              </a:spcAft>
              <a:buClr>
                <a:srgbClr val="FF3399"/>
              </a:buClr>
            </a:pPr>
            <a:endParaRPr lang="en-GB" altLang="en-US" sz="2000" dirty="0">
              <a:solidFill>
                <a:prstClr val="black"/>
              </a:solidFill>
              <a:cs typeface="Arial" charset="0"/>
            </a:endParaRPr>
          </a:p>
          <a:p>
            <a:pPr marL="0" lvl="0" indent="0" algn="l" fontAlgn="base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It can be helpful to be aware of these strategies and use them to help us manage daily stresses.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4E0D9272-2B06-4B9A-B255-3D711686C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3774" y="1600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48C0-1970-4E4B-9E71-21C5F3E3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sensations calm </a:t>
            </a:r>
            <a:br>
              <a:rPr lang="en-GB" dirty="0"/>
            </a:br>
            <a:r>
              <a:rPr lang="en-GB" dirty="0"/>
              <a:t>and which alert?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CBEC44-5DD0-43FC-917F-434BD7AFA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80498"/>
          </a:xfrm>
        </p:spPr>
        <p:txBody>
          <a:bodyPr/>
          <a:lstStyle/>
          <a:p>
            <a:pPr marL="0" lvl="0" indent="0" algn="l" fontAlgn="base">
              <a:spcAft>
                <a:spcPts val="1200"/>
              </a:spcAft>
              <a:buClr>
                <a:srgbClr val="FF3399"/>
              </a:buClr>
              <a:buNone/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The table on the next page lists which sensations are most calming all the way to the most alerting.</a:t>
            </a:r>
          </a:p>
          <a:p>
            <a:pPr marL="0" lvl="0" indent="0" algn="l" fontAlgn="base">
              <a:spcAft>
                <a:spcPts val="1200"/>
              </a:spcAft>
              <a:buClr>
                <a:srgbClr val="FF3399"/>
              </a:buClr>
              <a:buNone/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It is not the same for everyone but is a general guide to the most common experiences of sensations.</a:t>
            </a:r>
          </a:p>
          <a:p>
            <a:pPr marL="0" lvl="0" indent="0" algn="l" fontAlgn="base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Read the table diagonally:</a:t>
            </a:r>
          </a:p>
          <a:p>
            <a:pPr fontAlgn="base">
              <a:spcAft>
                <a:spcPts val="600"/>
              </a:spcAft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The top left corner are usually the most calming sensations</a:t>
            </a:r>
          </a:p>
          <a:p>
            <a:pPr fontAlgn="base">
              <a:spcAft>
                <a:spcPts val="600"/>
              </a:spcAft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The bottom right corner are usually the most alerting sensations</a:t>
            </a:r>
          </a:p>
          <a:p>
            <a:pPr fontAlgn="base">
              <a:spcAft>
                <a:spcPts val="600"/>
              </a:spcAft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The senses on the left side or top are generally more calming than those on the right side or bottom.</a:t>
            </a:r>
          </a:p>
          <a:p>
            <a:pPr marL="0" indent="0" algn="l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b="1" dirty="0">
                <a:solidFill>
                  <a:prstClr val="black"/>
                </a:solidFill>
                <a:cs typeface="Arial" charset="0"/>
              </a:rPr>
              <a:t>The more sensations in an activity, the more alerting it will generally be.</a:t>
            </a:r>
          </a:p>
          <a:p>
            <a:endParaRPr lang="en-GB" dirty="0"/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3A019B07-8D3C-4775-825D-473412738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66">
            <a:extLst>
              <a:ext uri="{FF2B5EF4-FFF2-40B4-BE49-F238E27FC236}">
                <a16:creationId xmlns:a16="http://schemas.microsoft.com/office/drawing/2014/main" id="{C0054E74-C516-4D49-9F49-094ADDE864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800377"/>
              </p:ext>
            </p:extLst>
          </p:nvPr>
        </p:nvGraphicFramePr>
        <p:xfrm>
          <a:off x="1667669" y="283889"/>
          <a:ext cx="8856662" cy="6290222"/>
        </p:xfrm>
        <a:graphic>
          <a:graphicData uri="http://schemas.openxmlformats.org/drawingml/2006/table">
            <a:tbl>
              <a:tblPr/>
              <a:tblGrid>
                <a:gridCol w="111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048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ＭＳ Ｐゴシック" pitchFamily="34" charset="-128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Taste /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Smell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Oral Texture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Tactile / Touch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Movement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Head moving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Balance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Sight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Noise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9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Most Calming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Sweet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Vanilla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Blow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Muscle activity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Cool / Neutral warmth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Joint and muscle activity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Upright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Light / Dark colour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Vibration sounds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Loud/soft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2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ＭＳ Ｐゴシック" pitchFamily="34" charset="-128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Salt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Brine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Bite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Crunch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Deep Pressure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Moderate temperature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Bouncing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Lying down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Walls / fences –rooms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Rhythm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Music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Sing song speech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Rhyme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9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ＭＳ Ｐゴシック" pitchFamily="34" charset="-128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Sour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Citrus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Spice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Chew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Touch pressure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Moderate temperature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Linear movement – swinging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Out of straight planes – diagonal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Places without walls - street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Speech sounds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5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Most Alerting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Bitter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Smoke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Lick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Light touch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Extreme temperatures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Rotary movement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- spinning, turning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Upside down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Backwards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Moving through places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Language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Sentences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pitchFamily="34" charset="-128"/>
                        </a:rPr>
                        <a:t>Talking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Most Calming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Most Alerting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3D07E465-9E8D-4217-8739-FC6DE0780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6296" y="513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E7528-1462-4C19-A573-71716B46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qualities of sensations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1D240-8242-4497-8D09-466DF5602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257799"/>
          </a:xfrm>
        </p:spPr>
        <p:txBody>
          <a:bodyPr>
            <a:normAutofit/>
          </a:bodyPr>
          <a:lstStyle/>
          <a:p>
            <a:pPr marL="0" lvl="0" indent="0" algn="l" fontAlgn="base">
              <a:lnSpc>
                <a:spcPct val="110000"/>
              </a:lnSpc>
              <a:spcAft>
                <a:spcPts val="1200"/>
              </a:spcAft>
              <a:buClr>
                <a:srgbClr val="FF3399"/>
              </a:buClr>
              <a:buNone/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How the sensations is delivered can affect whether it is calming or alerting. Think about the qualities of sensations and what you want to achieve.</a:t>
            </a:r>
          </a:p>
          <a:p>
            <a:pPr marL="0" lvl="0" indent="0" algn="l" fontAlgn="base">
              <a:lnSpc>
                <a:spcPct val="110000"/>
              </a:lnSpc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For example: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Speed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Pressure or force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Volume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Intensity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Duration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Rhythm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Predictability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Who is in control (us, someone who knows us, a stranger).</a:t>
            </a:r>
          </a:p>
          <a:p>
            <a:pPr>
              <a:lnSpc>
                <a:spcPct val="110000"/>
              </a:lnSpc>
            </a:pPr>
            <a:endParaRPr lang="en-GB" dirty="0"/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FD988201-426B-4033-AFE3-4D8AD8219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465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F339-A363-48A9-9F73-6B6246CF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Calming sensations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0C6B4-E70B-4E5D-B2F0-994F0774B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9258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Calming sensations are usually: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2ECFEA-D7D5-497B-8312-47F3A44F63F8}"/>
              </a:ext>
            </a:extLst>
          </p:cNvPr>
          <p:cNvSpPr txBox="1">
            <a:spLocks noChangeArrowheads="1"/>
          </p:cNvSpPr>
          <p:nvPr/>
        </p:nvSpPr>
        <p:spPr>
          <a:xfrm>
            <a:off x="679142" y="2192784"/>
            <a:ext cx="4038600" cy="36931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Predictable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Rhythmical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Gentler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Repetitive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Consistent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Quieter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Being in control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1CB4FE8-893B-4B32-AB34-AB0DD0ECA21C}"/>
              </a:ext>
            </a:extLst>
          </p:cNvPr>
          <p:cNvSpPr txBox="1">
            <a:spLocks noChangeArrowheads="1"/>
          </p:cNvSpPr>
          <p:nvPr/>
        </p:nvSpPr>
        <p:spPr>
          <a:xfrm>
            <a:off x="5616607" y="2192784"/>
            <a:ext cx="4038600" cy="36931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Dimmer lighting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Firmer pressure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Linear movements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Ordered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Longer duration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Slower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Softer</a:t>
            </a:r>
          </a:p>
        </p:txBody>
      </p:sp>
      <p:pic>
        <p:nvPicPr>
          <p:cNvPr id="6" name="Slide 14">
            <a:hlinkClick r:id="" action="ppaction://media"/>
            <a:extLst>
              <a:ext uri="{FF2B5EF4-FFF2-40B4-BE49-F238E27FC236}">
                <a16:creationId xmlns:a16="http://schemas.microsoft.com/office/drawing/2014/main" id="{1417DC6C-E9D3-4D0E-9147-9B1E1B911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4991" y="685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9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54E4-99F3-4B29-9D21-1D381EA1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Alerting sensations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DDFFA-DDA5-4E8C-986D-2B63F53B1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6902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Alerting sensations are usually: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CBE98E-9355-4112-AD02-7E3F9BF5FAAD}"/>
              </a:ext>
            </a:extLst>
          </p:cNvPr>
          <p:cNvSpPr txBox="1">
            <a:spLocks noChangeArrowheads="1"/>
          </p:cNvSpPr>
          <p:nvPr/>
        </p:nvSpPr>
        <p:spPr>
          <a:xfrm>
            <a:off x="679142" y="2192784"/>
            <a:ext cx="4038600" cy="36931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Unpredictable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Not rhythmical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Stronger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Louder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Changing/variable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Tickly/light pressure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Harder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Faster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67ADA87-878F-46BB-B178-AF66F4FC475B}"/>
              </a:ext>
            </a:extLst>
          </p:cNvPr>
          <p:cNvSpPr txBox="1">
            <a:spLocks noChangeArrowheads="1"/>
          </p:cNvSpPr>
          <p:nvPr/>
        </p:nvSpPr>
        <p:spPr>
          <a:xfrm>
            <a:off x="5454960" y="2294879"/>
            <a:ext cx="4038600" cy="36931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Brighter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More extreme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Multi-directional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Chaotic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In short bursts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Jerky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>
                <a:cs typeface="Calibri" panose="020F0502020204030204" pitchFamily="34" charset="0"/>
              </a:rPr>
              <a:t>Not in control</a:t>
            </a:r>
          </a:p>
          <a:p>
            <a:pPr marL="0" indent="0" eaLnBrk="1" hangingPunct="1">
              <a:buNone/>
            </a:pPr>
            <a:endParaRPr lang="en-GB" altLang="en-US" sz="2400" kern="0" dirty="0">
              <a:cs typeface="Calibri" panose="020F0502020204030204" pitchFamily="34" charset="0"/>
            </a:endParaRPr>
          </a:p>
        </p:txBody>
      </p:sp>
      <p:pic>
        <p:nvPicPr>
          <p:cNvPr id="6" name="Slide 15">
            <a:hlinkClick r:id="" action="ppaction://media"/>
            <a:extLst>
              <a:ext uri="{FF2B5EF4-FFF2-40B4-BE49-F238E27FC236}">
                <a16:creationId xmlns:a16="http://schemas.microsoft.com/office/drawing/2014/main" id="{1A494F13-F189-482E-99E5-B923E33B9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531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4576-AE36-4683-8D34-771ABDE7C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sensations to feel ‘just right’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0D35-345A-4FA7-A24C-48CCA7AAD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7754"/>
            <a:ext cx="10972800" cy="4525963"/>
          </a:xfrm>
        </p:spPr>
        <p:txBody>
          <a:bodyPr>
            <a:normAutofit fontScale="92500"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Think about your day or your child’s day. Which activities are the most alerting and most calming? What order are they in?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What could you do to change the balance of your day or their day so you feel more able to cope?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Can you build in calming activities before  or after a more difficult activity?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Can you sandwich stressful or alerting activities between more calming activities?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Think about using more calming sensations before bedtime or difficult activities.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Make sure you schedule in time for doing calming activities every day. This can help ensure you have capacity to cope.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de 16">
            <a:hlinkClick r:id="" action="ppaction://media"/>
            <a:extLst>
              <a:ext uri="{FF2B5EF4-FFF2-40B4-BE49-F238E27FC236}">
                <a16:creationId xmlns:a16="http://schemas.microsoft.com/office/drawing/2014/main" id="{90F9051B-1AC0-4A2E-BF11-1233AB2D1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24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B9E2-CAB3-46FD-A044-6DCF6629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activities in particular can help us get back to ‘just right’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7EAC-5B0F-4973-8AC0-6B5B9650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4643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These activities can help whether we are low energy (blue zone) or high energy (yellow/red zone): </a:t>
            </a:r>
          </a:p>
          <a:p>
            <a:pPr marL="457200" indent="-457200">
              <a:buAutoNum type="arabicPeriod"/>
            </a:pPr>
            <a:r>
              <a:rPr lang="en-GB" dirty="0"/>
              <a:t>Movement</a:t>
            </a:r>
          </a:p>
          <a:p>
            <a:pPr marL="457200" indent="-457200">
              <a:buAutoNum type="arabicPeriod"/>
            </a:pPr>
            <a:r>
              <a:rPr lang="en-GB" dirty="0"/>
              <a:t>Deep or slow breathing</a:t>
            </a:r>
          </a:p>
          <a:p>
            <a:pPr marL="457200" indent="-457200">
              <a:buAutoNum type="arabicPeriod"/>
            </a:pPr>
            <a:r>
              <a:rPr lang="en-GB" dirty="0"/>
              <a:t>Deep pressure touch</a:t>
            </a:r>
          </a:p>
          <a:p>
            <a:pPr marL="457200" indent="-457200">
              <a:buAutoNum type="arabicPeriod"/>
            </a:pPr>
            <a:r>
              <a:rPr lang="en-GB" dirty="0"/>
              <a:t>Using our mouths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id="{02B3A63F-34A4-4373-9654-F3557161A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1163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7A32-4D6B-4FD3-923F-C40221F6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4689-8341-4235-9A88-9457F9A53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3265"/>
            <a:ext cx="10972800" cy="45259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altLang="en-US" sz="2400" dirty="0"/>
              <a:t>Movement of the body will calm or alert, whatever is needed. It is a great way to regulate our system and get to ‘just right’.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altLang="en-US" sz="2400" dirty="0"/>
              <a:t>The same movement strategies may be used for being in a low energy blue state or a high energy yellow state.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altLang="en-US" sz="2400" dirty="0"/>
              <a:t>Incorporate movement activities they enjoy into your / their routine.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altLang="en-US" sz="2400" dirty="0"/>
              <a:t>Be guided by your / their interests.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altLang="en-US" sz="2400" dirty="0"/>
              <a:t>Make sure the movement is not complex or challenging, it needs to be just right in order for it to organise our brain.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GB" altLang="en-US" sz="2400" dirty="0"/>
              <a:t>Movement also helps us build stamina, core stability and strength for postural control. It helps us sleep well at night.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de 18">
            <a:hlinkClick r:id="" action="ppaction://media"/>
            <a:extLst>
              <a:ext uri="{FF2B5EF4-FFF2-40B4-BE49-F238E27FC236}">
                <a16:creationId xmlns:a16="http://schemas.microsoft.com/office/drawing/2014/main" id="{E338F38D-8F32-4993-B541-CA1301817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77D8-FF94-4488-8AB5-E33C1598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Movement</a:t>
            </a:r>
            <a:br>
              <a:rPr lang="en-GB" dirty="0"/>
            </a:br>
            <a:r>
              <a:rPr lang="en-GB" dirty="0"/>
              <a:t>Ways to move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E1136-10C6-4190-B79E-C589FE3AA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40296"/>
          </a:xfrm>
        </p:spPr>
        <p:txBody>
          <a:bodyPr>
            <a:normAutofit fontScale="85000" lnSpcReduction="20000"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Regular exercise classes or clubs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Run, cycle or walk to and from friends' houses, school, shops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Dancing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Help with the gardening or DIY projects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Carry heavy bags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Help with the housework: hoover, mop, sweep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Skateboarding or scooting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Yoga / Pilates / aerial yoga if you like upside down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Swimming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Online movement activities – YouTube, Cosmic Kids Yoga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Palatino Linotype" panose="02040502050505030304" pitchFamily="18" charset="0"/>
              </a:rPr>
              <a:t>Wii Fit or similar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Push yourself up in the chair using your arms, or press you bottom and back really hard into the chair. Or push your hands or body hard into a wall.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de 19">
            <a:hlinkClick r:id="" action="ppaction://media"/>
            <a:extLst>
              <a:ext uri="{FF2B5EF4-FFF2-40B4-BE49-F238E27FC236}">
                <a16:creationId xmlns:a16="http://schemas.microsoft.com/office/drawing/2014/main" id="{83218AF2-F8B4-4FCC-91C4-01EF8DFEC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783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module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968622"/>
          </a:xfrm>
        </p:spPr>
        <p:txBody>
          <a:bodyPr/>
          <a:lstStyle/>
          <a:p>
            <a:pPr marL="285750" indent="-285750" eaLnBrk="1" hangingPunct="1">
              <a:spcBef>
                <a:spcPct val="50000"/>
              </a:spcBef>
            </a:pPr>
            <a:r>
              <a:rPr lang="en-US" altLang="en-US" sz="2400" dirty="0">
                <a:latin typeface="Arial" charset="0"/>
              </a:rPr>
              <a:t>T</a:t>
            </a:r>
            <a:r>
              <a:rPr lang="en-GB" altLang="en-US" sz="2400" dirty="0">
                <a:latin typeface="Arial" charset="0"/>
              </a:rPr>
              <a:t>his is a stand alone module for children and their parents who struggle with any  illness, fatigue, disability or stress.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en-GB" altLang="en-US" sz="2400" dirty="0">
                <a:latin typeface="Arial" charset="0"/>
              </a:rPr>
              <a:t>It is about using the senses to manage stress and low energy, to keep ourselves feeling ‘regulated’ or ‘just right.’</a:t>
            </a:r>
            <a:endParaRPr lang="en-GB" altLang="en-US" sz="2800" dirty="0">
              <a:latin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8DFC41-8A9B-47DF-AA7D-130D11CCF06C}"/>
              </a:ext>
            </a:extLst>
          </p:cNvPr>
          <p:cNvSpPr txBox="1">
            <a:spLocks/>
          </p:cNvSpPr>
          <p:nvPr/>
        </p:nvSpPr>
        <p:spPr>
          <a:xfrm>
            <a:off x="609600" y="2824579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Aims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F8FA6D-EE23-4D0F-B8F7-970F4056BA65}"/>
              </a:ext>
            </a:extLst>
          </p:cNvPr>
          <p:cNvSpPr txBox="1">
            <a:spLocks/>
          </p:cNvSpPr>
          <p:nvPr/>
        </p:nvSpPr>
        <p:spPr>
          <a:xfrm>
            <a:off x="609600" y="4424779"/>
            <a:ext cx="10972800" cy="1968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>
                <a:latin typeface="Arial" charset="0"/>
              </a:rPr>
              <a:t>Understand there are 8 senses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en-GB" altLang="en-US" sz="2800" dirty="0">
                <a:latin typeface="Arial" charset="0"/>
              </a:rPr>
              <a:t>Know how to use the senses to calm when you are stressed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en-GB" altLang="en-US" sz="2800" dirty="0">
                <a:latin typeface="Arial" charset="0"/>
              </a:rPr>
              <a:t>Know how to use the senses to wake you up or alert you when you feel low in energy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en-GB" altLang="en-US" sz="2800" dirty="0">
                <a:latin typeface="Arial" charset="0"/>
              </a:rPr>
              <a:t>Learn some quick strategies to help us feel ‘just right’ wherever we are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en-GB" altLang="en-US" sz="2800" dirty="0">
                <a:latin typeface="Arial" charset="0"/>
              </a:rPr>
              <a:t>Build a sensory tool kit for our own body.</a:t>
            </a:r>
          </a:p>
          <a:p>
            <a:pPr marL="0" indent="0">
              <a:spcBef>
                <a:spcPct val="50000"/>
              </a:spcBef>
              <a:buNone/>
            </a:pPr>
            <a:endParaRPr lang="en-GB" altLang="en-US" sz="2800" dirty="0">
              <a:latin typeface="Arial" charset="0"/>
            </a:endParaRPr>
          </a:p>
        </p:txBody>
      </p:sp>
      <p:pic>
        <p:nvPicPr>
          <p:cNvPr id="8" name="Slide 2b">
            <a:hlinkClick r:id="" action="ppaction://media"/>
            <a:extLst>
              <a:ext uri="{FF2B5EF4-FFF2-40B4-BE49-F238E27FC236}">
                <a16:creationId xmlns:a16="http://schemas.microsoft.com/office/drawing/2014/main" id="{0FF9095C-1A7B-4955-8108-F2DE676FB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0" y="3264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A23F5-EE88-4013-ABB0-6CA0EC73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Deep or slow breathing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48A94-E023-4659-BF83-368845943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60397"/>
          </a:xfrm>
        </p:spPr>
        <p:txBody>
          <a:bodyPr>
            <a:norm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2400" dirty="0"/>
              <a:t>We often sigh when we are high or low energy. This helps us to regulate or organise and calm our brains.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GB" sz="2400" dirty="0"/>
              <a:t>Breathing slowly and deeply, using all of your lungs reduces stress hormones in our body.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GB" sz="2400" dirty="0"/>
              <a:t>Take time to notice how you breathe. Search breathing exercise ideas online and choose the ones you like best.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GB" sz="2400" dirty="0"/>
              <a:t>Breathing in for longer than you breathe out is generally more alerting.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GB" sz="2400" dirty="0"/>
              <a:t>Breathing out for longer than you breathe in is generally more calming.</a:t>
            </a:r>
          </a:p>
          <a:p>
            <a:pPr marL="0" indent="0" algn="l">
              <a:spcAft>
                <a:spcPts val="1200"/>
              </a:spcAft>
              <a:buNone/>
            </a:pPr>
            <a:r>
              <a:rPr lang="en-GB" sz="2400" dirty="0"/>
              <a:t>You can also trace around your fingers as you breathe: up when you breathe in, down when you breathe out. </a:t>
            </a:r>
            <a:endParaRPr lang="en-GB" dirty="0"/>
          </a:p>
        </p:txBody>
      </p:sp>
      <p:pic>
        <p:nvPicPr>
          <p:cNvPr id="4" name="Slide 20">
            <a:hlinkClick r:id="" action="ppaction://media"/>
            <a:extLst>
              <a:ext uri="{FF2B5EF4-FFF2-40B4-BE49-F238E27FC236}">
                <a16:creationId xmlns:a16="http://schemas.microsoft.com/office/drawing/2014/main" id="{F7DF359E-0C8C-44AC-862F-5D78E2084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4748" y="347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77EE3-7BFB-435E-875D-B60BC5F4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Deep or slow breathing</a:t>
            </a:r>
            <a:br>
              <a:rPr lang="en-GB" dirty="0"/>
            </a:br>
            <a:r>
              <a:rPr lang="en-GB" dirty="0"/>
              <a:t>Some breathing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B2758-4705-406B-8582-1B7998E7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6872"/>
            <a:ext cx="10972800" cy="452596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Hold the hands on the tummy. Breathe in for a count of four to the chest and tummy causing the hands to rise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Breathe out for a count of four, the hands will come back down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You can adjust the timings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You can hold the breath between breathing in and out for a count of two if you prefer. This is called square breathing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There is also triangle and star  breathing. Chose the one which you like best. See the diagrams below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Breathing in for longer than you breathe out is generally more alerting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/>
              <a:t>Breathing out for longer than you breathe in is generally more calming.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DEE2D-3125-426A-8AF9-0A5E4E5D46DC}"/>
              </a:ext>
            </a:extLst>
          </p:cNvPr>
          <p:cNvSpPr/>
          <p:nvPr/>
        </p:nvSpPr>
        <p:spPr bwMode="auto">
          <a:xfrm>
            <a:off x="2446966" y="5730146"/>
            <a:ext cx="1296144" cy="864096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CCD81B3-1D5D-400E-9B2F-2D8E2A26D411}"/>
              </a:ext>
            </a:extLst>
          </p:cNvPr>
          <p:cNvSpPr/>
          <p:nvPr/>
        </p:nvSpPr>
        <p:spPr bwMode="auto">
          <a:xfrm>
            <a:off x="5496562" y="5514122"/>
            <a:ext cx="1198876" cy="1152128"/>
          </a:xfrm>
          <a:prstGeom prst="triangl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5-Point Star 7">
            <a:extLst>
              <a:ext uri="{FF2B5EF4-FFF2-40B4-BE49-F238E27FC236}">
                <a16:creationId xmlns:a16="http://schemas.microsoft.com/office/drawing/2014/main" id="{90C719A1-012F-4D13-8226-AD6E53C097C0}"/>
              </a:ext>
            </a:extLst>
          </p:cNvPr>
          <p:cNvSpPr/>
          <p:nvPr/>
        </p:nvSpPr>
        <p:spPr bwMode="auto">
          <a:xfrm>
            <a:off x="8279614" y="5514122"/>
            <a:ext cx="1440061" cy="1152128"/>
          </a:xfrm>
          <a:prstGeom prst="star5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BDAC1E-28B7-40C7-9E4F-0B85945E1E93}"/>
              </a:ext>
            </a:extLst>
          </p:cNvPr>
          <p:cNvCxnSpPr/>
          <p:nvPr/>
        </p:nvCxnSpPr>
        <p:spPr bwMode="auto">
          <a:xfrm flipV="1">
            <a:off x="2230942" y="5730146"/>
            <a:ext cx="0" cy="86409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8B71BB-BFFC-466A-9410-18BB0CD80864}"/>
              </a:ext>
            </a:extLst>
          </p:cNvPr>
          <p:cNvCxnSpPr/>
          <p:nvPr/>
        </p:nvCxnSpPr>
        <p:spPr bwMode="auto">
          <a:xfrm>
            <a:off x="3887126" y="5730146"/>
            <a:ext cx="0" cy="82832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A01A3F-52E6-4741-BA18-B3A6D6BD06F1}"/>
              </a:ext>
            </a:extLst>
          </p:cNvPr>
          <p:cNvCxnSpPr/>
          <p:nvPr/>
        </p:nvCxnSpPr>
        <p:spPr bwMode="auto">
          <a:xfrm>
            <a:off x="2454293" y="5586130"/>
            <a:ext cx="1288817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5E1391-16A0-4ADC-9367-780D5D04AEBB}"/>
              </a:ext>
            </a:extLst>
          </p:cNvPr>
          <p:cNvCxnSpPr/>
          <p:nvPr/>
        </p:nvCxnSpPr>
        <p:spPr bwMode="auto">
          <a:xfrm flipH="1">
            <a:off x="2446966" y="6738258"/>
            <a:ext cx="129614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36E8D8-419E-4E5B-9B12-E4404510B503}"/>
              </a:ext>
            </a:extLst>
          </p:cNvPr>
          <p:cNvCxnSpPr/>
          <p:nvPr/>
        </p:nvCxnSpPr>
        <p:spPr bwMode="auto">
          <a:xfrm flipV="1">
            <a:off x="5399294" y="5586130"/>
            <a:ext cx="504056" cy="86409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4E9F80-6745-46F6-9D1E-D9F9E0DB429C}"/>
              </a:ext>
            </a:extLst>
          </p:cNvPr>
          <p:cNvCxnSpPr/>
          <p:nvPr/>
        </p:nvCxnSpPr>
        <p:spPr bwMode="auto">
          <a:xfrm>
            <a:off x="6335398" y="5586130"/>
            <a:ext cx="432048" cy="86409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7A78D7-7F4C-4378-9336-E09B23460021}"/>
              </a:ext>
            </a:extLst>
          </p:cNvPr>
          <p:cNvCxnSpPr/>
          <p:nvPr/>
        </p:nvCxnSpPr>
        <p:spPr bwMode="auto">
          <a:xfrm flipV="1">
            <a:off x="8747616" y="5413083"/>
            <a:ext cx="108062" cy="32544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86E94E-CE35-49CC-9274-82F49A12F66C}"/>
              </a:ext>
            </a:extLst>
          </p:cNvPr>
          <p:cNvCxnSpPr/>
          <p:nvPr/>
        </p:nvCxnSpPr>
        <p:spPr bwMode="auto">
          <a:xfrm flipV="1">
            <a:off x="8495638" y="6224316"/>
            <a:ext cx="108062" cy="32544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A99A06-8AA1-4CC9-93DC-1BE6EC5F4115}"/>
              </a:ext>
            </a:extLst>
          </p:cNvPr>
          <p:cNvCxnSpPr/>
          <p:nvPr/>
        </p:nvCxnSpPr>
        <p:spPr bwMode="auto">
          <a:xfrm flipV="1">
            <a:off x="8387576" y="5881166"/>
            <a:ext cx="360040" cy="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1015D0-DF34-4B93-9FA6-B96C860F8F4C}"/>
              </a:ext>
            </a:extLst>
          </p:cNvPr>
          <p:cNvCxnSpPr/>
          <p:nvPr/>
        </p:nvCxnSpPr>
        <p:spPr bwMode="auto">
          <a:xfrm>
            <a:off x="9123962" y="5514122"/>
            <a:ext cx="124318" cy="36704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471814-A4EF-4EDA-8A27-76BA13E31485}"/>
              </a:ext>
            </a:extLst>
          </p:cNvPr>
          <p:cNvCxnSpPr/>
          <p:nvPr/>
        </p:nvCxnSpPr>
        <p:spPr bwMode="auto">
          <a:xfrm flipV="1">
            <a:off x="9359635" y="5881165"/>
            <a:ext cx="360040" cy="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8EBAAA-849B-466C-A250-39367DBC0224}"/>
              </a:ext>
            </a:extLst>
          </p:cNvPr>
          <p:cNvCxnSpPr/>
          <p:nvPr/>
        </p:nvCxnSpPr>
        <p:spPr bwMode="auto">
          <a:xfrm>
            <a:off x="9415337" y="6266704"/>
            <a:ext cx="124318" cy="36704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E5141A-D3BC-484D-8B47-03DFE0F4F6BD}"/>
              </a:ext>
            </a:extLst>
          </p:cNvPr>
          <p:cNvCxnSpPr/>
          <p:nvPr/>
        </p:nvCxnSpPr>
        <p:spPr bwMode="auto">
          <a:xfrm flipH="1">
            <a:off x="9477496" y="6014875"/>
            <a:ext cx="253892" cy="25182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EEEEAA-540C-4505-B9B3-390682632787}"/>
              </a:ext>
            </a:extLst>
          </p:cNvPr>
          <p:cNvCxnSpPr/>
          <p:nvPr/>
        </p:nvCxnSpPr>
        <p:spPr bwMode="auto">
          <a:xfrm flipH="1" flipV="1">
            <a:off x="9123962" y="6558474"/>
            <a:ext cx="241951" cy="1674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E79CA7E-F32E-4A84-B2E2-D6521107BE1D}"/>
              </a:ext>
            </a:extLst>
          </p:cNvPr>
          <p:cNvSpPr txBox="1"/>
          <p:nvPr/>
        </p:nvSpPr>
        <p:spPr>
          <a:xfrm>
            <a:off x="8206662" y="5586130"/>
            <a:ext cx="5040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155517-57A8-4113-BC53-CFE36DEA4979}"/>
              </a:ext>
            </a:extLst>
          </p:cNvPr>
          <p:cNvCxnSpPr/>
          <p:nvPr/>
        </p:nvCxnSpPr>
        <p:spPr bwMode="auto">
          <a:xfrm flipH="1" flipV="1">
            <a:off x="8221431" y="6056868"/>
            <a:ext cx="241951" cy="1674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B2D4929-5D60-464A-9AC4-7C33F3424AD1}"/>
              </a:ext>
            </a:extLst>
          </p:cNvPr>
          <p:cNvSpPr txBox="1"/>
          <p:nvPr/>
        </p:nvSpPr>
        <p:spPr>
          <a:xfrm rot="17236738">
            <a:off x="8393404" y="5389267"/>
            <a:ext cx="5040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Out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1308A-05F0-46C7-8C4E-76E67ADE00E0}"/>
              </a:ext>
            </a:extLst>
          </p:cNvPr>
          <p:cNvSpPr txBox="1"/>
          <p:nvPr/>
        </p:nvSpPr>
        <p:spPr>
          <a:xfrm rot="4042927">
            <a:off x="8986645" y="5389079"/>
            <a:ext cx="5040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D77D28-28D6-426B-937A-B940AB7204DA}"/>
              </a:ext>
            </a:extLst>
          </p:cNvPr>
          <p:cNvSpPr txBox="1"/>
          <p:nvPr/>
        </p:nvSpPr>
        <p:spPr>
          <a:xfrm>
            <a:off x="9352414" y="5566385"/>
            <a:ext cx="5040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Out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37FD44-F4D7-463A-8625-F353B0FA18C0}"/>
              </a:ext>
            </a:extLst>
          </p:cNvPr>
          <p:cNvSpPr txBox="1"/>
          <p:nvPr/>
        </p:nvSpPr>
        <p:spPr>
          <a:xfrm rot="17863369">
            <a:off x="4784077" y="5881167"/>
            <a:ext cx="14401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Breathe 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2BA94B-3A55-43EB-9983-FB1C9EAEAF1D}"/>
              </a:ext>
            </a:extLst>
          </p:cNvPr>
          <p:cNvSpPr txBox="1"/>
          <p:nvPr/>
        </p:nvSpPr>
        <p:spPr>
          <a:xfrm rot="3710991">
            <a:off x="6004006" y="5876862"/>
            <a:ext cx="14401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Hold</a:t>
            </a:r>
            <a:endParaRPr lang="en-GB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A2ED93-21A2-431A-8620-DD25AF16AF17}"/>
              </a:ext>
            </a:extLst>
          </p:cNvPr>
          <p:cNvSpPr txBox="1"/>
          <p:nvPr/>
        </p:nvSpPr>
        <p:spPr>
          <a:xfrm rot="5400000">
            <a:off x="3586018" y="5959246"/>
            <a:ext cx="9099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Hold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A881CF-5AD6-4F31-A4BB-E0B2C0C984C7}"/>
              </a:ext>
            </a:extLst>
          </p:cNvPr>
          <p:cNvSpPr txBox="1"/>
          <p:nvPr/>
        </p:nvSpPr>
        <p:spPr>
          <a:xfrm>
            <a:off x="2323914" y="5278353"/>
            <a:ext cx="14401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Breathe In</a:t>
            </a:r>
          </a:p>
        </p:txBody>
      </p:sp>
      <p:pic>
        <p:nvPicPr>
          <p:cNvPr id="30" name="Slide 21">
            <a:hlinkClick r:id="" action="ppaction://media"/>
            <a:extLst>
              <a:ext uri="{FF2B5EF4-FFF2-40B4-BE49-F238E27FC236}">
                <a16:creationId xmlns:a16="http://schemas.microsoft.com/office/drawing/2014/main" id="{F8D8362B-5614-48FA-92C5-FD959B804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5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98E2-99A5-4CCF-BF32-A9F28252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Deep pressure touch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EB626-B5F2-497F-8C5D-A514F3C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3164"/>
            <a:ext cx="109728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This can be organising for the brain. You or your child can use it by: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400" dirty="0"/>
              <a:t>Ask for a firm hug or give yourself one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400" dirty="0"/>
              <a:t>Try a weighted blanket, lap pad, vest, or wear a tight compression vest or sleeping under a compression sheet (a giant Lycra tube inserted over the mattress)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400" dirty="0"/>
              <a:t>Have a warm bath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400" dirty="0"/>
              <a:t>Squeeze yourself into a small space or on a bean bag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400" dirty="0"/>
              <a:t>Curl into a ball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400" dirty="0"/>
              <a:t>Using a vibrating cushion or tube, like a massage </a:t>
            </a:r>
            <a:r>
              <a:rPr lang="en-GB" altLang="en-US" sz="2400" dirty="0" err="1"/>
              <a:t>cushtie</a:t>
            </a:r>
            <a:r>
              <a:rPr lang="en-GB" altLang="en-US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altLang="en-US" sz="2400" b="1" dirty="0">
              <a:solidFill>
                <a:srgbClr val="006699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/>
              <a:t>Search online for vibrating, weighted and compression items. Always follow manufacturer guidelines. Vibration tends to be a love or hate sensation.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altLang="en-US" sz="2400" b="1" dirty="0">
              <a:solidFill>
                <a:srgbClr val="006699"/>
              </a:solidFill>
            </a:endParaRPr>
          </a:p>
          <a:p>
            <a:endParaRPr lang="en-GB" altLang="en-US" sz="2400" dirty="0">
              <a:latin typeface="Century Gothic" panose="020B0502020202020204" pitchFamily="34" charset="0"/>
            </a:endParaRPr>
          </a:p>
          <a:p>
            <a:endParaRPr lang="en-GB" altLang="en-US" sz="2400" dirty="0"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pic>
        <p:nvPicPr>
          <p:cNvPr id="4" name="Slide 22">
            <a:hlinkClick r:id="" action="ppaction://media"/>
            <a:extLst>
              <a:ext uri="{FF2B5EF4-FFF2-40B4-BE49-F238E27FC236}">
                <a16:creationId xmlns:a16="http://schemas.microsoft.com/office/drawing/2014/main" id="{B8EEF8C4-F5C5-499C-8120-8477098B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0522" y="672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BC3E-A580-4884-99A3-A009A879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Using our mouths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5B238-D708-4FA6-AD3B-0454F51A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1121"/>
            <a:ext cx="10972800" cy="4525963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The mouth is one of our most used tools for regulating ourselves, but we often unaware of it. Everyone uses it in a different way at different times, but common strategies are: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Chewing or biting: sweets, nails, pen lids, cheeks, hair, lips, chewing gum, clothes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Sucking: sweets, fingers, clothing, pens, sports bottles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Taking frequent sips of a drink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Having very hot or cold drinks or foods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Eating crunchy foods or foods we can pull on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Playing with our mouths or tongue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Holding the mouth open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Grinding our teeth</a:t>
            </a:r>
          </a:p>
          <a:p>
            <a:pPr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Singing, humming, whistling, or making repetitive noises.</a:t>
            </a:r>
          </a:p>
          <a:p>
            <a:endParaRPr lang="en-GB" dirty="0"/>
          </a:p>
        </p:txBody>
      </p:sp>
      <p:pic>
        <p:nvPicPr>
          <p:cNvPr id="4" name="Slide 23">
            <a:hlinkClick r:id="" action="ppaction://media"/>
            <a:extLst>
              <a:ext uri="{FF2B5EF4-FFF2-40B4-BE49-F238E27FC236}">
                <a16:creationId xmlns:a16="http://schemas.microsoft.com/office/drawing/2014/main" id="{38DF0B5C-D481-4C65-9D54-0F2319DF0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B26B-7332-44FB-A905-47170B1E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Using our mouths</a:t>
            </a:r>
            <a:br>
              <a:rPr lang="en-GB" dirty="0"/>
            </a:br>
            <a:r>
              <a:rPr lang="en-GB" dirty="0"/>
              <a:t>Tools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7373-DC63-4216-B447-36D6EB79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054353" cy="4889376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Often calming and organising: </a:t>
            </a:r>
          </a:p>
          <a:p>
            <a:pPr marL="342900" indent="-342900">
              <a:spcAft>
                <a:spcPts val="600"/>
              </a:spcAft>
            </a:pPr>
            <a:r>
              <a:rPr lang="en-GB" sz="2000" dirty="0"/>
              <a:t>Use a drinks bottle </a:t>
            </a:r>
            <a:r>
              <a:rPr lang="en-US" altLang="en-US" sz="2000" dirty="0">
                <a:cs typeface="Arial" charset="0"/>
              </a:rPr>
              <a:t>with a straw or bite and suck mechanism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cs typeface="Arial" charset="0"/>
              </a:rPr>
              <a:t>Put sweet or salty, crunchy or chewy foods in your snack box, apples, carrots, celery, peanuts, crackers, crisps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cs typeface="Arial" charset="0"/>
              </a:rPr>
              <a:t>Blow bubbles or instruments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cs typeface="Arial" charset="0"/>
              </a:rPr>
              <a:t>Suck a thicker drink (milkshake or smoothie), or a lollipop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cs typeface="Arial" charset="0"/>
              </a:rPr>
              <a:t>Get a chew tip for your pencil or some chewable jewelry (see </a:t>
            </a:r>
            <a:r>
              <a:rPr lang="en-US" altLang="en-US" sz="2000" dirty="0">
                <a:solidFill>
                  <a:srgbClr val="0070C0"/>
                </a:solidFill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www.tinknstink.com</a:t>
            </a:r>
            <a:r>
              <a:rPr lang="en-US" altLang="en-US" sz="2000" dirty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cs typeface="Arial" charset="0"/>
              </a:rPr>
              <a:t>Sing, whistle, or hum.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B1FA0D-1330-4251-98E2-DB1A00774881}"/>
              </a:ext>
            </a:extLst>
          </p:cNvPr>
          <p:cNvSpPr txBox="1">
            <a:spLocks/>
          </p:cNvSpPr>
          <p:nvPr/>
        </p:nvSpPr>
        <p:spPr>
          <a:xfrm>
            <a:off x="6096000" y="1600201"/>
            <a:ext cx="5054353" cy="4889376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/>
              <a:t>Often more alerting:</a:t>
            </a:r>
          </a:p>
          <a:p>
            <a:r>
              <a:rPr lang="en-GB" sz="2000" dirty="0"/>
              <a:t>Put ice in your drinks</a:t>
            </a:r>
          </a:p>
          <a:p>
            <a:r>
              <a:rPr lang="en-GB" sz="2000" dirty="0"/>
              <a:t>Eat very hot or very cold foods</a:t>
            </a:r>
          </a:p>
          <a:p>
            <a:r>
              <a:rPr lang="en-GB" sz="2000" dirty="0"/>
              <a:t>Sour or fizzy sweets</a:t>
            </a:r>
          </a:p>
          <a:p>
            <a:r>
              <a:rPr lang="en-GB" sz="2000" dirty="0"/>
              <a:t>Popping candy.</a:t>
            </a:r>
          </a:p>
        </p:txBody>
      </p:sp>
      <p:pic>
        <p:nvPicPr>
          <p:cNvPr id="5" name="Slide 24">
            <a:hlinkClick r:id="" action="ppaction://media"/>
            <a:extLst>
              <a:ext uri="{FF2B5EF4-FFF2-40B4-BE49-F238E27FC236}">
                <a16:creationId xmlns:a16="http://schemas.microsoft.com/office/drawing/2014/main" id="{8632CF5E-89D9-4A27-9229-8F02E39F1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B494-D891-4195-8B69-D9B53536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sensory ideas for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040E-684C-465C-A066-8D9EB4356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On the following slides are some ideas for how to use the other sensations to either calm or alert.</a:t>
            </a: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These are just a general guide, everyone is different.</a:t>
            </a: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Notice how the different sensations affect you so you know what calms you and what wakes your brain up.</a:t>
            </a: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Don’t forget the quality of a sensation can also make it calming or alerting – for example rhythmic touch compared to unpredictable touch.</a:t>
            </a:r>
          </a:p>
          <a:p>
            <a:endParaRPr lang="en-GB" dirty="0"/>
          </a:p>
        </p:txBody>
      </p:sp>
      <p:pic>
        <p:nvPicPr>
          <p:cNvPr id="4" name="Slide 25">
            <a:hlinkClick r:id="" action="ppaction://media"/>
            <a:extLst>
              <a:ext uri="{FF2B5EF4-FFF2-40B4-BE49-F238E27FC236}">
                <a16:creationId xmlns:a16="http://schemas.microsoft.com/office/drawing/2014/main" id="{9337DE7D-E5B5-4129-BB2F-93BCC8736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9304" y="1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3076-9311-4704-8552-DC1EB8C5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Touch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DD956D-E40A-434B-A579-36637FB80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054353" cy="4889376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Often calming and organising: </a:t>
            </a:r>
          </a:p>
          <a:p>
            <a:pPr marL="342900" indent="-342900">
              <a:spcAft>
                <a:spcPts val="600"/>
              </a:spcAft>
            </a:pPr>
            <a:r>
              <a:rPr lang="en-GB" sz="2000" dirty="0"/>
              <a:t>Being warned before touch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Use firm, deep pressure touch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Softer, natural fabrics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Wearing familiar clothes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Heavy clothes or wrapping yourself in a blanket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Make sure there are not items that will brush against you in environment – for example, plants, mobiles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Rhythmical touch, stroking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Hugs</a:t>
            </a:r>
            <a:endParaRPr lang="en-US" altLang="en-US" sz="2000" dirty="0">
              <a:solidFill>
                <a:prstClr val="black"/>
              </a:solidFill>
              <a:cs typeface="Arial" charset="0"/>
            </a:endParaRPr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FD281E-B94D-41A9-8617-4AE964514DAF}"/>
              </a:ext>
            </a:extLst>
          </p:cNvPr>
          <p:cNvSpPr txBox="1">
            <a:spLocks/>
          </p:cNvSpPr>
          <p:nvPr/>
        </p:nvSpPr>
        <p:spPr>
          <a:xfrm>
            <a:off x="6096000" y="1600201"/>
            <a:ext cx="5054353" cy="4889376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/>
              <a:t>Often more alerting:</a:t>
            </a:r>
          </a:p>
          <a:p>
            <a:r>
              <a:rPr lang="en-GB" sz="2000" dirty="0"/>
              <a:t>Light tickly touch</a:t>
            </a:r>
          </a:p>
          <a:p>
            <a:r>
              <a:rPr lang="en-GB" sz="2000" dirty="0"/>
              <a:t>Tickling</a:t>
            </a:r>
          </a:p>
          <a:p>
            <a:r>
              <a:rPr lang="en-GB" sz="2000" dirty="0"/>
              <a:t>Rubbing your skin with scratchy textures</a:t>
            </a:r>
          </a:p>
          <a:p>
            <a:r>
              <a:rPr lang="en-GB" sz="2000" dirty="0"/>
              <a:t>Lots of textures to feel and play with</a:t>
            </a:r>
          </a:p>
          <a:p>
            <a:r>
              <a:rPr lang="en-GB" sz="2000" dirty="0"/>
              <a:t>Lots of messy play – sand, jelly, dirt</a:t>
            </a:r>
          </a:p>
          <a:p>
            <a:r>
              <a:rPr lang="en-GB" sz="2000" dirty="0"/>
              <a:t>Holding items in the palm</a:t>
            </a:r>
          </a:p>
          <a:p>
            <a:r>
              <a:rPr lang="en-GB" sz="2000" dirty="0"/>
              <a:t>Using very cold cutlery</a:t>
            </a:r>
          </a:p>
          <a:p>
            <a:r>
              <a:rPr lang="en-GB" sz="2000" dirty="0"/>
              <a:t>Going barefoot</a:t>
            </a:r>
          </a:p>
          <a:p>
            <a:r>
              <a:rPr lang="en-GB" sz="2000" dirty="0"/>
              <a:t>Wearing lots of different textures.</a:t>
            </a:r>
          </a:p>
        </p:txBody>
      </p:sp>
      <p:pic>
        <p:nvPicPr>
          <p:cNvPr id="3" name="Slide 26">
            <a:hlinkClick r:id="" action="ppaction://media"/>
            <a:extLst>
              <a:ext uri="{FF2B5EF4-FFF2-40B4-BE49-F238E27FC236}">
                <a16:creationId xmlns:a16="http://schemas.microsoft.com/office/drawing/2014/main" id="{021A9D62-8C2A-446D-832A-4216CD4F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0266" y="368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E18C-9E0D-4F3F-8803-ED8FA6F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Taste and smell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7F2439-4E73-4FE9-8E0A-06AF8D1C4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054353" cy="4889376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Often calming and organising: </a:t>
            </a:r>
          </a:p>
          <a:p>
            <a:pPr marL="342900" indent="-342900">
              <a:spcAft>
                <a:spcPts val="600"/>
              </a:spcAft>
            </a:pPr>
            <a:r>
              <a:rPr lang="en-GB" sz="2000" dirty="0"/>
              <a:t>Warm food and drink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Sweet or salty tastes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Plainer or blander foods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Favourite foods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Flowery, vanilla or sweet smells – think of your toiletries and cleaning fluids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Keeping tastes and smells to a minimum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Keeping tastes separate.</a:t>
            </a:r>
            <a:endParaRPr lang="en-US" altLang="en-US" sz="2000" dirty="0">
              <a:solidFill>
                <a:prstClr val="black"/>
              </a:solidFill>
              <a:cs typeface="Arial" charset="0"/>
            </a:endParaRPr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5824A-AE74-488F-A4CB-8F7406297D41}"/>
              </a:ext>
            </a:extLst>
          </p:cNvPr>
          <p:cNvSpPr txBox="1">
            <a:spLocks/>
          </p:cNvSpPr>
          <p:nvPr/>
        </p:nvSpPr>
        <p:spPr>
          <a:xfrm>
            <a:off x="6096000" y="1600201"/>
            <a:ext cx="5054353" cy="4889376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/>
              <a:t>Often more alerting:</a:t>
            </a:r>
          </a:p>
          <a:p>
            <a:r>
              <a:rPr lang="en-GB" sz="2000" dirty="0"/>
              <a:t>Stronger, spicy, bitter, smoky, sour, tart foods</a:t>
            </a:r>
          </a:p>
          <a:p>
            <a:r>
              <a:rPr lang="en-GB" sz="2000" dirty="0"/>
              <a:t>Lots of different tastes</a:t>
            </a:r>
          </a:p>
          <a:p>
            <a:r>
              <a:rPr lang="en-GB" sz="2000" dirty="0"/>
              <a:t>Very hot or very cold food and drink</a:t>
            </a:r>
          </a:p>
          <a:p>
            <a:r>
              <a:rPr lang="en-GB" sz="2000" dirty="0"/>
              <a:t>Strong smells, citrus, smoky, woody</a:t>
            </a:r>
          </a:p>
          <a:p>
            <a:r>
              <a:rPr lang="en-GB" sz="2000" dirty="0"/>
              <a:t>Lots of smells</a:t>
            </a:r>
          </a:p>
          <a:p>
            <a:r>
              <a:rPr lang="en-GB" sz="2000" dirty="0"/>
              <a:t>Use lots of different tastes and smells</a:t>
            </a:r>
          </a:p>
          <a:p>
            <a:r>
              <a:rPr lang="en-GB" sz="2000" dirty="0"/>
              <a:t>Mixing smells and tastes.</a:t>
            </a:r>
          </a:p>
        </p:txBody>
      </p:sp>
      <p:pic>
        <p:nvPicPr>
          <p:cNvPr id="3" name="Slide 27">
            <a:hlinkClick r:id="" action="ppaction://media"/>
            <a:extLst>
              <a:ext uri="{FF2B5EF4-FFF2-40B4-BE49-F238E27FC236}">
                <a16:creationId xmlns:a16="http://schemas.microsoft.com/office/drawing/2014/main" id="{A9C84D4B-0D47-4050-AE51-291AF0947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B62F-9206-425D-A91F-49847458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Sight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0D9EC1-35EA-4AF9-935C-D5CAE3DE7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054353" cy="4889376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Often calming and organising: </a:t>
            </a:r>
          </a:p>
          <a:p>
            <a:pPr marL="342900" indent="-342900">
              <a:spcAft>
                <a:spcPts val="600"/>
              </a:spcAft>
            </a:pPr>
            <a:r>
              <a:rPr lang="en-GB" sz="2000" dirty="0"/>
              <a:t>Pastel colours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Plain walls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Not too many contrasting colours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Dimming the light or wearing a cap, sunglasses, hood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Being outdoors, nature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Repetitive patterns – lava lamp, video games, fish tank, open fire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Familiar pictures or videos.</a:t>
            </a:r>
            <a:endParaRPr lang="en-US" altLang="en-US" sz="2000" dirty="0">
              <a:solidFill>
                <a:prstClr val="black"/>
              </a:solidFill>
              <a:cs typeface="Arial" charset="0"/>
            </a:endParaRPr>
          </a:p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70225F-9F3B-4A8C-9DA3-E779C8926780}"/>
              </a:ext>
            </a:extLst>
          </p:cNvPr>
          <p:cNvSpPr txBox="1">
            <a:spLocks/>
          </p:cNvSpPr>
          <p:nvPr/>
        </p:nvSpPr>
        <p:spPr>
          <a:xfrm>
            <a:off x="6096000" y="1600201"/>
            <a:ext cx="5054353" cy="4889376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/>
              <a:t>Often more alerting:</a:t>
            </a:r>
          </a:p>
          <a:p>
            <a:r>
              <a:rPr lang="en-GB" sz="2000" dirty="0"/>
              <a:t>Lots of different pictures, colours on walls, patterned wallpaper</a:t>
            </a:r>
          </a:p>
          <a:p>
            <a:r>
              <a:rPr lang="en-GB" sz="2000" dirty="0"/>
              <a:t>Bright or fluorescent light</a:t>
            </a:r>
          </a:p>
          <a:p>
            <a:r>
              <a:rPr lang="en-GB" sz="2000" dirty="0"/>
              <a:t>Sunlight</a:t>
            </a:r>
          </a:p>
          <a:p>
            <a:r>
              <a:rPr lang="en-GB" sz="2000" dirty="0"/>
              <a:t>Patterned clothes</a:t>
            </a:r>
          </a:p>
          <a:p>
            <a:r>
              <a:rPr lang="en-GB" sz="2000" dirty="0"/>
              <a:t>Lots of clashing colours</a:t>
            </a:r>
          </a:p>
          <a:p>
            <a:r>
              <a:rPr lang="en-GB" sz="2000" dirty="0"/>
              <a:t>Lots to look at in a room</a:t>
            </a:r>
          </a:p>
          <a:p>
            <a:r>
              <a:rPr lang="en-GB" sz="2000" dirty="0"/>
              <a:t>Flashing or rapidly alternating light</a:t>
            </a:r>
          </a:p>
          <a:p>
            <a:r>
              <a:rPr lang="en-GB" sz="2000" dirty="0"/>
              <a:t>Being indoors.</a:t>
            </a:r>
          </a:p>
        </p:txBody>
      </p:sp>
      <p:pic>
        <p:nvPicPr>
          <p:cNvPr id="3" name="Slide 28">
            <a:hlinkClick r:id="" action="ppaction://media"/>
            <a:extLst>
              <a:ext uri="{FF2B5EF4-FFF2-40B4-BE49-F238E27FC236}">
                <a16:creationId xmlns:a16="http://schemas.microsoft.com/office/drawing/2014/main" id="{495AD134-A8F7-492A-B24D-9335DCE8B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EEA1-C7E8-470A-A73E-6CFC1230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0E3180-7C49-4C02-9EA2-D6E4A25E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054353" cy="4889376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Often calming and organising: </a:t>
            </a:r>
          </a:p>
          <a:p>
            <a:pPr marL="342900" indent="-342900">
              <a:spcAft>
                <a:spcPts val="600"/>
              </a:spcAft>
            </a:pPr>
            <a:r>
              <a:rPr lang="en-GB" sz="2000" dirty="0"/>
              <a:t>Nature sounds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Quiet, rhythmical and gentle sounds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Slower paced music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Reduce background noise using headphones or drown it out with music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Keeping your voice quiet and at the same tone and pace</a:t>
            </a:r>
          </a:p>
          <a:p>
            <a:pPr marL="342900" indent="-342900">
              <a:spcAft>
                <a:spcPts val="600"/>
              </a:spcAft>
            </a:pPr>
            <a:r>
              <a:rPr lang="en-GB" altLang="en-US" sz="2000" dirty="0">
                <a:solidFill>
                  <a:prstClr val="black"/>
                </a:solidFill>
                <a:cs typeface="Arial" charset="0"/>
              </a:rPr>
              <a:t>You own noise.</a:t>
            </a:r>
            <a:endParaRPr lang="en-US" altLang="en-US" sz="2000" dirty="0">
              <a:solidFill>
                <a:prstClr val="black"/>
              </a:solidFill>
              <a:cs typeface="Arial" charset="0"/>
            </a:endParaRPr>
          </a:p>
          <a:p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F6695A-C89D-45B7-9060-A9C5E36913D3}"/>
              </a:ext>
            </a:extLst>
          </p:cNvPr>
          <p:cNvSpPr txBox="1">
            <a:spLocks/>
          </p:cNvSpPr>
          <p:nvPr/>
        </p:nvSpPr>
        <p:spPr>
          <a:xfrm>
            <a:off x="6096000" y="1600201"/>
            <a:ext cx="5054353" cy="4889376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/>
              <a:t>Often more alerting:</a:t>
            </a:r>
          </a:p>
          <a:p>
            <a:r>
              <a:rPr lang="en-GB" sz="2000" dirty="0"/>
              <a:t>Manmade sounds – hand dryers, humming fridges</a:t>
            </a:r>
          </a:p>
          <a:p>
            <a:r>
              <a:rPr lang="en-GB" sz="2000" dirty="0"/>
              <a:t>Lots of background noise - television, radio, machinery, roads</a:t>
            </a:r>
          </a:p>
          <a:p>
            <a:r>
              <a:rPr lang="en-GB" sz="2000" dirty="0"/>
              <a:t>Loud, unpredictable sounds</a:t>
            </a:r>
          </a:p>
          <a:p>
            <a:r>
              <a:rPr lang="en-GB" sz="2000" dirty="0"/>
              <a:t>Shouting or screaming</a:t>
            </a:r>
          </a:p>
          <a:p>
            <a:r>
              <a:rPr lang="en-GB" sz="2000" dirty="0"/>
              <a:t>High pitched, shrill, uneven voices</a:t>
            </a:r>
          </a:p>
          <a:p>
            <a:r>
              <a:rPr lang="en-GB" sz="2000" dirty="0"/>
              <a:t>Sudden unexpected noises – loud bangs</a:t>
            </a:r>
          </a:p>
          <a:p>
            <a:r>
              <a:rPr lang="en-GB" sz="2000" dirty="0"/>
              <a:t>Other people’s noises.</a:t>
            </a:r>
          </a:p>
        </p:txBody>
      </p:sp>
      <p:pic>
        <p:nvPicPr>
          <p:cNvPr id="3" name="Slide 29">
            <a:hlinkClick r:id="" action="ppaction://media"/>
            <a:extLst>
              <a:ext uri="{FF2B5EF4-FFF2-40B4-BE49-F238E27FC236}">
                <a16:creationId xmlns:a16="http://schemas.microsoft.com/office/drawing/2014/main" id="{7E80DE1A-1DE9-45D8-B13B-E1B52E22C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014" y="602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5 external senses…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752A9A-7465-488E-990C-CE0464E5C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128" y="1600200"/>
            <a:ext cx="6671515" cy="476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8621A-0C00-48AA-8242-371A4B84E7B5}"/>
              </a:ext>
            </a:extLst>
          </p:cNvPr>
          <p:cNvSpPr txBox="1"/>
          <p:nvPr/>
        </p:nvSpPr>
        <p:spPr>
          <a:xfrm>
            <a:off x="813456" y="2567243"/>
            <a:ext cx="36458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/>
              <a:t>How we perceive and interpret the world around us</a:t>
            </a:r>
          </a:p>
          <a:p>
            <a:pPr algn="l"/>
            <a:endParaRPr lang="en-GB" sz="24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/>
              <a:t>Essential to interact with the world</a:t>
            </a:r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CF811090-62E9-454C-AF57-F7DB8F19C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1879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E81D-2304-4312-89F1-3F573CA8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Vestibular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2306AE-B5A9-49A3-8605-567AB5B1C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054353" cy="4889376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Often calming and organising: 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latin typeface="Palatino Linotype" panose="02040502050505030304" pitchFamily="18" charset="0"/>
                <a:cs typeface="Arial" charset="0"/>
              </a:rPr>
              <a:t>Linear movement: rocking forwards and backwards or side to side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latin typeface="Palatino Linotype" panose="02040502050505030304" pitchFamily="18" charset="0"/>
                <a:cs typeface="Arial" charset="0"/>
              </a:rPr>
              <a:t>Gentle movements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latin typeface="Palatino Linotype" panose="02040502050505030304" pitchFamily="18" charset="0"/>
                <a:cs typeface="Arial" charset="0"/>
              </a:rPr>
              <a:t>Gentle swinging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latin typeface="Palatino Linotype" panose="02040502050505030304" pitchFamily="18" charset="0"/>
                <a:cs typeface="Arial" charset="0"/>
              </a:rPr>
              <a:t>Repetitive head movement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latin typeface="Palatino Linotype" panose="02040502050505030304" pitchFamily="18" charset="0"/>
                <a:cs typeface="Arial" charset="0"/>
              </a:rPr>
              <a:t>Sitting or lying down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latin typeface="Palatino Linotype" panose="02040502050505030304" pitchFamily="18" charset="0"/>
                <a:cs typeface="Arial" charset="0"/>
              </a:rPr>
              <a:t>Being warned before movement</a:t>
            </a:r>
          </a:p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D67DA0-0735-4AE1-B6FF-9C5E4DA9FF3B}"/>
              </a:ext>
            </a:extLst>
          </p:cNvPr>
          <p:cNvSpPr txBox="1">
            <a:spLocks/>
          </p:cNvSpPr>
          <p:nvPr/>
        </p:nvSpPr>
        <p:spPr>
          <a:xfrm>
            <a:off x="6096000" y="1600201"/>
            <a:ext cx="5054353" cy="4889376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/>
              <a:t>Often more alerting: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Large movements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Spinning, whirling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Lots of twists and turns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Upside down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Bumping: car rides, horse rides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Jumping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Climbing up high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Shaking head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Head butting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Going fast – bike, car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Braking</a:t>
            </a:r>
          </a:p>
        </p:txBody>
      </p:sp>
      <p:pic>
        <p:nvPicPr>
          <p:cNvPr id="3" name="Slide 30">
            <a:hlinkClick r:id="" action="ppaction://media"/>
            <a:extLst>
              <a:ext uri="{FF2B5EF4-FFF2-40B4-BE49-F238E27FC236}">
                <a16:creationId xmlns:a16="http://schemas.microsoft.com/office/drawing/2014/main" id="{BFA5888E-F155-471A-93EB-9216BECE3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7513" y="368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A354-9412-4ED1-A5B4-4617DE56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1B944-0EA0-431F-BC93-651A2BDC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7754"/>
            <a:ext cx="10972800" cy="4525963"/>
          </a:xfrm>
        </p:spPr>
        <p:txBody>
          <a:bodyPr/>
          <a:lstStyle/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Williams, MS. &amp; </a:t>
            </a:r>
            <a:r>
              <a:rPr lang="en-GB" altLang="en-US" sz="2400" dirty="0" err="1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Shellenberger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, S. (1996) </a:t>
            </a:r>
            <a:r>
              <a:rPr lang="en-GB" altLang="en-US" sz="2400" b="1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How does your engine run? The Alert Program for self-regulation.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TherapyWorks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, Inc.</a:t>
            </a: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Dunn, W. (2009). </a:t>
            </a:r>
            <a:r>
              <a:rPr lang="en-GB" altLang="en-US" sz="2400" b="1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Living Sensationally. 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Jessica Kingsley Publishers.</a:t>
            </a: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400" dirty="0" err="1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Kupyers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, L. (2011). </a:t>
            </a:r>
            <a:r>
              <a:rPr lang="en-GB" altLang="en-US" sz="2400" b="1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The Zones of Regulation. A curriculum designed to foster self-regulation and emotional control.</a:t>
            </a: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 Think Social Publishing Inc.</a:t>
            </a: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endParaRPr lang="en-GB" altLang="en-US" dirty="0">
              <a:solidFill>
                <a:prstClr val="black"/>
              </a:solidFill>
              <a:latin typeface="Century Gothic" panose="020B0502020202020204" pitchFamily="34" charset="0"/>
              <a:cs typeface="Arial" charset="0"/>
            </a:endParaRP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sz="24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If you think your child may avoid or seek out certain sensations more than other children, please see our other modules on sensory processing problems. </a:t>
            </a:r>
            <a:endParaRPr lang="en-GB" dirty="0"/>
          </a:p>
        </p:txBody>
      </p:sp>
      <p:pic>
        <p:nvPicPr>
          <p:cNvPr id="4" name="Slide 31">
            <a:hlinkClick r:id="" action="ppaction://media"/>
            <a:extLst>
              <a:ext uri="{FF2B5EF4-FFF2-40B4-BE49-F238E27FC236}">
                <a16:creationId xmlns:a16="http://schemas.microsoft.com/office/drawing/2014/main" id="{C253E8E4-BA2A-426F-A4B8-F08A1FD71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3774" y="5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also have 3 internal senses…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214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400" b="1" dirty="0">
                <a:solidFill>
                  <a:prstClr val="black"/>
                </a:solidFill>
                <a:cs typeface="Arial" charset="0"/>
              </a:rPr>
              <a:t>Proprioception: </a:t>
            </a: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information from our muscles, tendons and joints help us adjust body position, apply the right amount of pressure and move smoothly.</a:t>
            </a:r>
          </a:p>
          <a:p>
            <a:pPr marL="0" indent="0">
              <a:buNone/>
            </a:pPr>
            <a:r>
              <a:rPr lang="en-GB" altLang="en-US" sz="2400" b="1" dirty="0">
                <a:solidFill>
                  <a:prstClr val="black"/>
                </a:solidFill>
                <a:cs typeface="Arial" charset="0"/>
              </a:rPr>
              <a:t>Vestibular: </a:t>
            </a: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our sense of head movement and balance, our position against gravity –an internal gyroscope. Posture and muscle tone depend on these signals from the inner ear.</a:t>
            </a:r>
          </a:p>
          <a:p>
            <a:pPr marL="0" lvl="0" indent="0" fontAlgn="base">
              <a:spcAft>
                <a:spcPts val="1200"/>
              </a:spcAft>
              <a:buClr>
                <a:srgbClr val="FF3399"/>
              </a:buClr>
              <a:buNone/>
            </a:pPr>
            <a:r>
              <a:rPr lang="en-GB" altLang="en-US" sz="2400" b="1" dirty="0" err="1">
                <a:solidFill>
                  <a:prstClr val="black"/>
                </a:solidFill>
                <a:cs typeface="Arial" charset="0"/>
              </a:rPr>
              <a:t>Interoception</a:t>
            </a:r>
            <a:r>
              <a:rPr lang="en-GB" altLang="en-US" sz="2400" b="1" dirty="0">
                <a:solidFill>
                  <a:prstClr val="black"/>
                </a:solidFill>
                <a:cs typeface="Arial" charset="0"/>
              </a:rPr>
              <a:t>: </a:t>
            </a: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allows us to ‘feel’ our internal organs and skin, gives information regarding the internal state or condition of our body. The body strives constantly for balance – or homeostasis. </a:t>
            </a:r>
            <a:r>
              <a:rPr lang="en-GB" altLang="en-US" sz="2400" dirty="0" err="1">
                <a:solidFill>
                  <a:prstClr val="black"/>
                </a:solidFill>
                <a:cs typeface="Arial" charset="0"/>
              </a:rPr>
              <a:t>Interoception</a:t>
            </a:r>
            <a:r>
              <a:rPr lang="en-GB" altLang="en-US" sz="2400" dirty="0">
                <a:solidFill>
                  <a:prstClr val="black"/>
                </a:solidFill>
                <a:cs typeface="Arial" charset="0"/>
              </a:rPr>
              <a:t> is our internal gauge.        </a:t>
            </a:r>
          </a:p>
          <a:p>
            <a:pPr marL="0" indent="0">
              <a:buNone/>
            </a:pPr>
            <a:endParaRPr lang="en-GB" altLang="en-US" sz="2400" b="1" dirty="0">
              <a:solidFill>
                <a:prstClr val="black"/>
              </a:solidFill>
              <a:latin typeface="Century Gothic" panose="020B0502020202020204" pitchFamily="34" charset="0"/>
              <a:cs typeface="Arial" charset="0"/>
            </a:endParaRPr>
          </a:p>
          <a:p>
            <a:pPr marL="0" indent="0">
              <a:buNone/>
            </a:pPr>
            <a:endParaRPr lang="en-GB" altLang="en-US" sz="2400" dirty="0">
              <a:solidFill>
                <a:prstClr val="black"/>
              </a:solidFill>
              <a:latin typeface="Century Gothic" panose="020B0502020202020204" pitchFamily="34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849AB39A-66B6-4124-8C6B-6E2008567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466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3728-045D-4B64-87A4-321746CE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senses so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E16C-EE1E-4F81-9B21-3E2D87FE0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4387"/>
            <a:ext cx="10972800" cy="4525963"/>
          </a:xfrm>
        </p:spPr>
        <p:txBody>
          <a:bodyPr/>
          <a:lstStyle/>
          <a:p>
            <a:pPr marL="0" lvl="0" indent="0" fontAlgn="base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We are receiving sensory information all the time, from all the senses. This information tells us about our current world and how we should respond.</a:t>
            </a:r>
          </a:p>
          <a:p>
            <a:pPr marL="0" lvl="0" indent="0" fontAlgn="base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When we are stressed, tired, ill, or emotional, our brains can become more sensitive or less sensitive to sensory information.</a:t>
            </a:r>
          </a:p>
          <a:p>
            <a:pPr marL="0" indent="0">
              <a:spcAft>
                <a:spcPts val="600"/>
              </a:spcAft>
              <a:buClr>
                <a:srgbClr val="FF3399"/>
              </a:buClr>
              <a:buNone/>
            </a:pP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We can use sensations to shift how we feel: to calm us down or alert us (wake us up). This helps us be in a ‘just right’ state to manage the days demands. This is called ‘regulation.’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5DA51AA2-6C97-4619-8B49-307B61663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DBAB66DE-3FE9-4F56-A6E1-3FFB35FCA9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6783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241E3-3EBB-457C-B97E-386CE6E07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42243"/>
            <a:ext cx="10972800" cy="48627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Our brains filter differently according to our physical health, tiredness, stress and emotions. The brain is like an engine: </a:t>
            </a:r>
          </a:p>
          <a:p>
            <a:r>
              <a:rPr lang="en-GB" b="1" dirty="0">
                <a:solidFill>
                  <a:srgbClr val="C00000"/>
                </a:solidFill>
              </a:rPr>
              <a:t>Overload (red zone): </a:t>
            </a:r>
            <a:r>
              <a:rPr lang="en-GB" altLang="en-US" sz="2400" dirty="0">
                <a:solidFill>
                  <a:srgbClr val="C00000"/>
                </a:solidFill>
              </a:rPr>
              <a:t>there is too much sensory input and it can’t cope, it goes into ‘meltdown.’ It needs as little input as possible: </a:t>
            </a:r>
            <a:r>
              <a:rPr lang="en-GB" altLang="en-US" b="1" dirty="0">
                <a:solidFill>
                  <a:srgbClr val="C00000"/>
                </a:solidFill>
              </a:rPr>
              <a:t>t</a:t>
            </a:r>
            <a:r>
              <a:rPr lang="en-GB" altLang="en-US" sz="2400" b="1" dirty="0">
                <a:solidFill>
                  <a:srgbClr val="C00000"/>
                </a:solidFill>
              </a:rPr>
              <a:t>ime </a:t>
            </a:r>
            <a:r>
              <a:rPr lang="en-GB" altLang="en-US" sz="2400" dirty="0">
                <a:solidFill>
                  <a:srgbClr val="C00000"/>
                </a:solidFill>
              </a:rPr>
              <a:t>and</a:t>
            </a:r>
            <a:r>
              <a:rPr lang="en-GB" altLang="en-US" sz="2400" b="1" dirty="0">
                <a:solidFill>
                  <a:srgbClr val="C00000"/>
                </a:solidFill>
              </a:rPr>
              <a:t> space </a:t>
            </a:r>
            <a:r>
              <a:rPr lang="en-GB" altLang="en-US" sz="2400" dirty="0">
                <a:solidFill>
                  <a:srgbClr val="C00000"/>
                </a:solidFill>
              </a:rPr>
              <a:t>to recover.</a:t>
            </a:r>
          </a:p>
          <a:p>
            <a:r>
              <a:rPr lang="en-GB" altLang="en-US" b="1" dirty="0">
                <a:solidFill>
                  <a:srgbClr val="FF6600"/>
                </a:solidFill>
              </a:rPr>
              <a:t>High energy (yellow zone):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it revs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high</a:t>
            </a:r>
            <a:r>
              <a:rPr lang="en-GB" altLang="en-US" sz="2400" dirty="0">
                <a:solidFill>
                  <a:srgbClr val="FF6600"/>
                </a:solidFill>
              </a:rPr>
              <a:t>, noticing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 every little thing and finding it harder to filter things out – twitchy, over-sensitive! It needs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CALMING.</a:t>
            </a:r>
          </a:p>
          <a:p>
            <a:r>
              <a:rPr lang="en-GB" altLang="en-US" b="1" dirty="0">
                <a:solidFill>
                  <a:srgbClr val="009900"/>
                </a:solidFill>
              </a:rPr>
              <a:t>Regulated (green zone):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it revs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‘just right’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 it will be able to filter between what it does and doesn’t need and </a:t>
            </a:r>
            <a:r>
              <a:rPr lang="en-GB" altLang="en-US" sz="2400" dirty="0">
                <a:solidFill>
                  <a:srgbClr val="009900"/>
                </a:solidFill>
              </a:rPr>
              <a:t>cope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well.</a:t>
            </a:r>
          </a:p>
          <a:p>
            <a:r>
              <a:rPr lang="en-GB" altLang="en-US" b="1" dirty="0">
                <a:solidFill>
                  <a:srgbClr val="0070C0"/>
                </a:solidFill>
              </a:rPr>
              <a:t>Low energy (blue zone):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it revs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low,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finding it hard to get going – need to put your foot on the floor to make it move, or give it a tow! It needs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ALERTING.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GB" altLang="en-US" sz="2400" dirty="0">
              <a:solidFill>
                <a:srgbClr val="FF0000"/>
              </a:solidFill>
              <a:latin typeface="Calibri"/>
            </a:endParaRP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95C4C4-9BDB-49C9-8483-28847A42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</p:spPr>
        <p:txBody>
          <a:bodyPr/>
          <a:lstStyle/>
          <a:p>
            <a:r>
              <a:rPr lang="en-GB" dirty="0"/>
              <a:t>Energy states</a:t>
            </a: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C8EB5AB4-5AA9-400F-A3DE-971E91333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7427" y="75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6265-1C79-45A3-8B83-593CAD18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states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C0FB2-541A-4373-83C9-4B211321D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3265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We have a number of sayings that reflect our energy states:</a:t>
            </a:r>
          </a:p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Overload: ‘a whirlwind’, ‘meltdown’, ‘out of control’</a:t>
            </a:r>
          </a:p>
          <a:p>
            <a:pPr marL="0" indent="0">
              <a:buNone/>
            </a:pPr>
            <a:r>
              <a:rPr lang="en-GB" altLang="en-US" b="1" dirty="0">
                <a:solidFill>
                  <a:srgbClr val="FF6600"/>
                </a:solidFill>
              </a:rPr>
              <a:t>High energy: ‘peel of the ceiling’, ‘high as a kite’, ‘twitchy as hell’</a:t>
            </a:r>
          </a:p>
          <a:p>
            <a:pPr marL="0" indent="0">
              <a:buNone/>
            </a:pPr>
            <a:r>
              <a:rPr lang="en-GB" altLang="en-US" b="1" dirty="0">
                <a:solidFill>
                  <a:srgbClr val="009900"/>
                </a:solidFill>
              </a:rPr>
              <a:t>Regulated: ‘just right’, ‘good to go’, ‘ticking along nicely’, ‘ready to go’, ‘can take what your throw at me’</a:t>
            </a:r>
          </a:p>
          <a:p>
            <a:pPr marL="0" indent="0">
              <a:buNone/>
            </a:pPr>
            <a:r>
              <a:rPr lang="en-GB" altLang="en-US" b="1" dirty="0">
                <a:solidFill>
                  <a:srgbClr val="0070C0"/>
                </a:solidFill>
              </a:rPr>
              <a:t>Low energy: ‘needs a rocket under him/her’, ‘just can’t get going’, ‘sluggish’, ‘peel off the floor’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1B135A8C-A49E-4E5A-9809-B7EE86EE5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5965" y="619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FDBA-D9BD-4611-9718-BEB831D6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Everyone‘s engine tends </a:t>
            </a:r>
            <a:br>
              <a:rPr lang="en-GB" dirty="0"/>
            </a:br>
            <a:r>
              <a:rPr lang="en-GB" dirty="0"/>
              <a:t>to run differently…</a:t>
            </a:r>
          </a:p>
        </p:txBody>
      </p:sp>
      <p:graphicFrame>
        <p:nvGraphicFramePr>
          <p:cNvPr id="6" name="Group 27">
            <a:extLst>
              <a:ext uri="{FF2B5EF4-FFF2-40B4-BE49-F238E27FC236}">
                <a16:creationId xmlns:a16="http://schemas.microsoft.com/office/drawing/2014/main" id="{90F998AA-F5AC-4CF9-ABF9-3B0F541291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579063"/>
              </p:ext>
            </p:extLst>
          </p:nvPr>
        </p:nvGraphicFramePr>
        <p:xfrm>
          <a:off x="1944812" y="1958261"/>
          <a:ext cx="8302376" cy="4448090"/>
        </p:xfrm>
        <a:graphic>
          <a:graphicData uri="http://schemas.openxmlformats.org/drawingml/2006/table">
            <a:tbl>
              <a:tblPr/>
              <a:tblGrid>
                <a:gridCol w="2288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charset="0"/>
                        </a:rPr>
                        <a:t>Overload – Can’t cope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charset="0"/>
                        </a:rPr>
                        <a:t>High / over aroused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charset="0"/>
                        </a:rPr>
                        <a:t>Just Right/ Optimum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charset="0"/>
                        </a:rPr>
                        <a:t>Low / Under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charset="0"/>
                        </a:rPr>
                        <a:t>aroused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8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ea typeface="ＭＳ Ｐゴシック" charset="0"/>
                        </a:rPr>
                        <a:t>Asleep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46AC3A-C37A-4DBF-BBFD-CB5389954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0765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0614-8EFB-4887-A489-C9DF6BCD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capacity to cope with changes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4AA4558-DD46-467D-AE68-08AC09C37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932" y="5437879"/>
            <a:ext cx="3313113" cy="83099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ＭＳ Ｐゴシック" charset="0"/>
              </a:rPr>
              <a:t>Tired, ill, </a:t>
            </a:r>
            <a:r>
              <a:rPr lang="en-GB" sz="2400" b="1" dirty="0">
                <a:solidFill>
                  <a:srgbClr val="FF6600"/>
                </a:solidFill>
                <a:ea typeface="ＭＳ Ｐゴシック" charset="0"/>
              </a:rPr>
              <a:t>upset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ＭＳ Ｐゴシック" charset="0"/>
              </a:rPr>
              <a:t>, pain, big life changes.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9562B46-09BD-4A66-9FA8-273724490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479" y="5417976"/>
            <a:ext cx="4537075" cy="8509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ＭＳ Ｐゴシック" charset="0"/>
                <a:cs typeface="+mn-cs"/>
              </a:rPr>
              <a:t>Well rested, healthy, happy, life is consistent.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2BA9EC5-281F-4BEA-9232-2C8D3A64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834" y="3991766"/>
            <a:ext cx="1223962" cy="369332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noProof="0" dirty="0">
                <a:solidFill>
                  <a:srgbClr val="000000"/>
                </a:solidFill>
                <a:ea typeface="ＭＳ Ｐゴシック" charset="0"/>
              </a:rPr>
              <a:t>Shower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03F228D-9B9C-4ACC-8C28-D1547CF8E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834" y="3690860"/>
            <a:ext cx="1223962" cy="33575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Talking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D880F224-4B1E-47DB-999F-D500E69D2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834" y="4352128"/>
            <a:ext cx="1223962" cy="3952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Sunlight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54B979F0-D8AC-4733-8763-7687C081E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834" y="4747416"/>
            <a:ext cx="1223962" cy="369332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Alarm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076B2ECC-84BC-4285-9FDF-90AF56A05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3" y="4733243"/>
            <a:ext cx="1223963" cy="369332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Alarm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BB4000BF-E985-45EA-93FA-DE2B0537A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3" y="4383993"/>
            <a:ext cx="1223963" cy="395288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Sunlight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3D1C14CF-50F0-4789-8DE9-BEE8DC0C8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3" y="4023631"/>
            <a:ext cx="1223963" cy="369332"/>
          </a:xfrm>
          <a:prstGeom prst="rect">
            <a:avLst/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Shower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93FEE6FD-ADF9-486D-B9A4-7FC1A8CB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3" y="3663268"/>
            <a:ext cx="1223963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Talking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14C6CB42-D4FC-44AC-BB32-A254D7F0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3" y="3302906"/>
            <a:ext cx="1223963" cy="395287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Breakfast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0D712D85-ED84-4FD2-8700-F94F35D51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3" y="2942543"/>
            <a:ext cx="1223963" cy="369332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School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F51C71D1-4EB8-442A-B3A4-92F556A17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3" y="2609029"/>
            <a:ext cx="1223963" cy="369332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Teatime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5F0800A4-D98A-482D-91CE-D904263BB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582" y="1948396"/>
            <a:ext cx="1223963" cy="646331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Get ready for bed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E7069A8B-02E7-4EB8-9618-40BC3F548AD2}"/>
              </a:ext>
            </a:extLst>
          </p:cNvPr>
          <p:cNvSpPr/>
          <p:nvPr/>
        </p:nvSpPr>
        <p:spPr bwMode="auto">
          <a:xfrm>
            <a:off x="2561690" y="3800176"/>
            <a:ext cx="720080" cy="1316572"/>
          </a:xfrm>
          <a:prstGeom prst="can">
            <a:avLst>
              <a:gd name="adj" fmla="val 25000"/>
            </a:avLst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2380A779-0614-4118-B91B-577B7A3B34B2}"/>
              </a:ext>
            </a:extLst>
          </p:cNvPr>
          <p:cNvSpPr/>
          <p:nvPr/>
        </p:nvSpPr>
        <p:spPr bwMode="auto">
          <a:xfrm>
            <a:off x="6810508" y="2110586"/>
            <a:ext cx="1799853" cy="3006162"/>
          </a:xfrm>
          <a:prstGeom prst="can">
            <a:avLst>
              <a:gd name="adj" fmla="val 25000"/>
            </a:avLst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DF17AE62-DF1B-47A1-A73D-315AE2985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7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pany background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pany meeting presentation.potx" id="{77F2D8A2-507B-4878-B2FF-8D528D9C7FD9}" vid="{1CC704D5-A0BA-4179-BDE4-EF17843D99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46A898219BAD468E83AC3E046A2543" ma:contentTypeVersion="0" ma:contentTypeDescription="Create a new document." ma:contentTypeScope="" ma:versionID="08883c01375bddc45b2ba6782bbfa15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f68ac0d0f04c966582d236a3ed2373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8B4989-A0BD-4172-8FCE-EFA3D212DC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81D644-3EAB-452B-8D2F-CB46A5053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1591BD9-FB87-4B62-A42E-A57E3D671B4D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Company meeting presentation</Template>
  <TotalTime>395</TotalTime>
  <Words>2770</Words>
  <Application>Microsoft Office PowerPoint</Application>
  <PresentationFormat>Widescreen</PresentationFormat>
  <Paragraphs>379</Paragraphs>
  <Slides>31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Company background presentation</vt:lpstr>
      <vt:lpstr>Sensory Self-care  for Everyone</vt:lpstr>
      <vt:lpstr>Who is this module for?</vt:lpstr>
      <vt:lpstr>We have 5 external senses…</vt:lpstr>
      <vt:lpstr>We also have 3 internal senses…</vt:lpstr>
      <vt:lpstr>Why are senses so important?</vt:lpstr>
      <vt:lpstr>Energy states</vt:lpstr>
      <vt:lpstr>Energy states continued</vt:lpstr>
      <vt:lpstr>Everyone‘s engine tends  to run differently…</vt:lpstr>
      <vt:lpstr>Our capacity to cope with changes</vt:lpstr>
      <vt:lpstr>Sensations can help bring the body back to balance and cope with more</vt:lpstr>
      <vt:lpstr>Which sensations calm  and which alert?</vt:lpstr>
      <vt:lpstr>PowerPoint Presentation</vt:lpstr>
      <vt:lpstr>The qualities of sensations</vt:lpstr>
      <vt:lpstr>Calming sensations</vt:lpstr>
      <vt:lpstr>Alerting sensations</vt:lpstr>
      <vt:lpstr>Using sensations to feel ‘just right’</vt:lpstr>
      <vt:lpstr>Some activities in particular can help us get back to ‘just right’</vt:lpstr>
      <vt:lpstr>1. Movement</vt:lpstr>
      <vt:lpstr>1. Movement Ways to move</vt:lpstr>
      <vt:lpstr>2. Deep or slow breathing</vt:lpstr>
      <vt:lpstr>2. Deep or slow breathing Some breathing ideas</vt:lpstr>
      <vt:lpstr>3. Deep pressure touch</vt:lpstr>
      <vt:lpstr>4. Using our mouths </vt:lpstr>
      <vt:lpstr>4. Using our mouths Tools to use</vt:lpstr>
      <vt:lpstr>Other sensory ideas for regulation</vt:lpstr>
      <vt:lpstr>Touch</vt:lpstr>
      <vt:lpstr>Taste and smell </vt:lpstr>
      <vt:lpstr>Sight</vt:lpstr>
      <vt:lpstr>Sound</vt:lpstr>
      <vt:lpstr>Vestibular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Self-care  for Everyone</dc:title>
  <dc:creator>Gates, Meghan</dc:creator>
  <cp:lastModifiedBy>Boyt, Jennie</cp:lastModifiedBy>
  <cp:revision>6</cp:revision>
  <dcterms:created xsi:type="dcterms:W3CDTF">2022-06-15T15:06:18Z</dcterms:created>
  <dcterms:modified xsi:type="dcterms:W3CDTF">2023-03-30T17:13:25Z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0x0101002846A898219BAD468E83AC3E046A2543</vt:lpwstr>
  </property>
</Properties>
</file>